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1" r:id="rId18"/>
    <p:sldId id="272" r:id="rId19"/>
    <p:sldId id="273" r:id="rId20"/>
  </p:sldIdLst>
  <p:sldSz cx="18288000" cy="10287000"/>
  <p:notesSz cx="6858000" cy="9144000"/>
  <p:embeddedFontLst>
    <p:embeddedFont>
      <p:font typeface="Helvetica World" panose="020B0604020202020204" charset="-128"/>
      <p:regular r:id="rId22"/>
    </p:embeddedFont>
    <p:embeddedFont>
      <p:font typeface="Barlow Condensed Bold" panose="020B0604020202020204" charset="0"/>
      <p:regular r:id="rId23"/>
    </p:embeddedFont>
    <p:embeddedFont>
      <p:font typeface="Barlow Condensed Semi-Bold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Montserrat Bold" panose="00000800000000000000" charset="0"/>
      <p:regular r:id="rId33"/>
    </p:embeddedFont>
    <p:embeddedFont>
      <p:font typeface="Montserrat Italics" panose="020B0604020202020204" charset="0"/>
      <p:regular r:id="rId34"/>
    </p:embeddedFont>
    <p:embeddedFont>
      <p:font typeface="Now Heavy" panose="020B0604020202020204" charset="0"/>
      <p:regular r:id="rId35"/>
    </p:embeddedFont>
    <p:embeddedFont>
      <p:font typeface="Times New Roman" panose="02020603050405020304" pitchFamily="18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75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sv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png>
</file>

<file path=ppt/media/image51.svg>
</file>

<file path=ppt/media/image52.png>
</file>

<file path=ppt/media/image53.png>
</file>

<file path=ppt/media/image54.png>
</file>

<file path=ppt/media/image55.svg>
</file>

<file path=ppt/media/image56.png>
</file>

<file path=ppt/media/image57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AF7AB-49A1-4E66-B52D-A5DD0B81EA4C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5B411-34B0-4C7E-B31A-50201A02A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E5B411-34B0-4C7E-B31A-50201A02AA1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66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9.jpeg"/><Relationship Id="rId7" Type="http://schemas.openxmlformats.org/officeDocument/2006/relationships/image" Target="../media/image2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svg"/><Relationship Id="rId5" Type="http://schemas.openxmlformats.org/officeDocument/2006/relationships/image" Target="../media/image4.svg"/><Relationship Id="rId10" Type="http://schemas.openxmlformats.org/officeDocument/2006/relationships/image" Target="../media/image24.png"/><Relationship Id="rId4" Type="http://schemas.openxmlformats.org/officeDocument/2006/relationships/image" Target="../media/image3.png"/><Relationship Id="rId9" Type="http://schemas.openxmlformats.org/officeDocument/2006/relationships/image" Target="../media/image23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svg"/><Relationship Id="rId9" Type="http://schemas.openxmlformats.org/officeDocument/2006/relationships/image" Target="../media/image3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.png"/><Relationship Id="rId7" Type="http://schemas.openxmlformats.org/officeDocument/2006/relationships/image" Target="../media/image3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3.png"/><Relationship Id="rId7" Type="http://schemas.openxmlformats.org/officeDocument/2006/relationships/image" Target="../media/image40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11" Type="http://schemas.openxmlformats.org/officeDocument/2006/relationships/image" Target="../media/image44.svg"/><Relationship Id="rId5" Type="http://schemas.openxmlformats.org/officeDocument/2006/relationships/image" Target="../media/image38.png"/><Relationship Id="rId10" Type="http://schemas.openxmlformats.org/officeDocument/2006/relationships/image" Target="../media/image43.png"/><Relationship Id="rId4" Type="http://schemas.openxmlformats.org/officeDocument/2006/relationships/image" Target="../media/image34.svg"/><Relationship Id="rId9" Type="http://schemas.openxmlformats.org/officeDocument/2006/relationships/image" Target="../media/image4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svg"/><Relationship Id="rId3" Type="http://schemas.openxmlformats.org/officeDocument/2006/relationships/image" Target="../media/image33.png"/><Relationship Id="rId7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svg"/><Relationship Id="rId11" Type="http://schemas.openxmlformats.org/officeDocument/2006/relationships/image" Target="../media/image51.svg"/><Relationship Id="rId5" Type="http://schemas.openxmlformats.org/officeDocument/2006/relationships/image" Target="../media/image45.png"/><Relationship Id="rId10" Type="http://schemas.openxmlformats.org/officeDocument/2006/relationships/image" Target="../media/image50.png"/><Relationship Id="rId4" Type="http://schemas.openxmlformats.org/officeDocument/2006/relationships/image" Target="../media/image34.svg"/><Relationship Id="rId9" Type="http://schemas.openxmlformats.org/officeDocument/2006/relationships/image" Target="../media/image4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33.png"/><Relationship Id="rId7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34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svg"/><Relationship Id="rId3" Type="http://schemas.openxmlformats.org/officeDocument/2006/relationships/image" Target="../media/image33.png"/><Relationship Id="rId7" Type="http://schemas.openxmlformats.org/officeDocument/2006/relationships/image" Target="../media/image5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.svg"/><Relationship Id="rId5" Type="http://schemas.openxmlformats.org/officeDocument/2006/relationships/image" Target="../media/image54.png"/><Relationship Id="rId4" Type="http://schemas.openxmlformats.org/officeDocument/2006/relationships/image" Target="../media/image34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175975" y="2764247"/>
            <a:ext cx="3936050" cy="6494053"/>
          </a:xfrm>
          <a:custGeom>
            <a:avLst/>
            <a:gdLst/>
            <a:ahLst/>
            <a:cxnLst/>
            <a:rect l="l" t="t" r="r" b="b"/>
            <a:pathLst>
              <a:path w="3936050" h="6494053">
                <a:moveTo>
                  <a:pt x="0" y="0"/>
                </a:moveTo>
                <a:lnTo>
                  <a:pt x="3936050" y="0"/>
                </a:lnTo>
                <a:lnTo>
                  <a:pt x="3936050" y="6494053"/>
                </a:lnTo>
                <a:lnTo>
                  <a:pt x="0" y="6494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20437" y="8569552"/>
            <a:ext cx="1077727" cy="107772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6274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853489" y="1823176"/>
            <a:ext cx="6434511" cy="6011297"/>
          </a:xfrm>
          <a:custGeom>
            <a:avLst/>
            <a:gdLst/>
            <a:ahLst/>
            <a:cxnLst/>
            <a:rect l="l" t="t" r="r" b="b"/>
            <a:pathLst>
              <a:path w="6434511" h="6011297">
                <a:moveTo>
                  <a:pt x="0" y="0"/>
                </a:moveTo>
                <a:lnTo>
                  <a:pt x="6434511" y="0"/>
                </a:lnTo>
                <a:lnTo>
                  <a:pt x="6434511" y="6011297"/>
                </a:lnTo>
                <a:lnTo>
                  <a:pt x="0" y="6011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002" t="-1270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1853489" y="8053548"/>
            <a:ext cx="6434511" cy="3027928"/>
            <a:chOff x="0" y="0"/>
            <a:chExt cx="1166648" cy="5489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66648" cy="548997"/>
            </a:xfrm>
            <a:custGeom>
              <a:avLst/>
              <a:gdLst/>
              <a:ahLst/>
              <a:cxnLst/>
              <a:rect l="l" t="t" r="r" b="b"/>
              <a:pathLst>
                <a:path w="1166648" h="548997">
                  <a:moveTo>
                    <a:pt x="0" y="0"/>
                  </a:moveTo>
                  <a:lnTo>
                    <a:pt x="1166648" y="0"/>
                  </a:lnTo>
                  <a:lnTo>
                    <a:pt x="1166648" y="548997"/>
                  </a:lnTo>
                  <a:lnTo>
                    <a:pt x="0" y="548997"/>
                  </a:ln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166648" cy="587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-2344534" y="-2554412"/>
            <a:ext cx="4659114" cy="4659114"/>
          </a:xfrm>
          <a:custGeom>
            <a:avLst/>
            <a:gdLst/>
            <a:ahLst/>
            <a:cxnLst/>
            <a:rect l="l" t="t" r="r" b="b"/>
            <a:pathLst>
              <a:path w="4659114" h="4659114">
                <a:moveTo>
                  <a:pt x="0" y="0"/>
                </a:moveTo>
                <a:lnTo>
                  <a:pt x="4659114" y="0"/>
                </a:lnTo>
                <a:lnTo>
                  <a:pt x="4659114" y="4659114"/>
                </a:lnTo>
                <a:lnTo>
                  <a:pt x="0" y="46591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1" name="Group 11"/>
          <p:cNvGrpSpPr/>
          <p:nvPr/>
        </p:nvGrpSpPr>
        <p:grpSpPr>
          <a:xfrm>
            <a:off x="11853489" y="-1642819"/>
            <a:ext cx="6434511" cy="3247003"/>
            <a:chOff x="0" y="0"/>
            <a:chExt cx="1166648" cy="5887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66648" cy="588717"/>
            </a:xfrm>
            <a:custGeom>
              <a:avLst/>
              <a:gdLst/>
              <a:ahLst/>
              <a:cxnLst/>
              <a:rect l="l" t="t" r="r" b="b"/>
              <a:pathLst>
                <a:path w="1166648" h="588717">
                  <a:moveTo>
                    <a:pt x="0" y="0"/>
                  </a:moveTo>
                  <a:lnTo>
                    <a:pt x="1166648" y="0"/>
                  </a:lnTo>
                  <a:lnTo>
                    <a:pt x="1166648" y="588717"/>
                  </a:lnTo>
                  <a:lnTo>
                    <a:pt x="0" y="588717"/>
                  </a:ln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166648" cy="6268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6744319" y="8702976"/>
            <a:ext cx="725473" cy="725473"/>
          </a:xfrm>
          <a:custGeom>
            <a:avLst/>
            <a:gdLst/>
            <a:ahLst/>
            <a:cxnLst/>
            <a:rect l="l" t="t" r="r" b="b"/>
            <a:pathLst>
              <a:path w="725473" h="725473">
                <a:moveTo>
                  <a:pt x="0" y="0"/>
                </a:moveTo>
                <a:lnTo>
                  <a:pt x="725473" y="0"/>
                </a:lnTo>
                <a:lnTo>
                  <a:pt x="725473" y="725473"/>
                </a:lnTo>
                <a:lnTo>
                  <a:pt x="0" y="7254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3404142" y="8526849"/>
            <a:ext cx="1077727" cy="1077727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6274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308593" y="8489785"/>
            <a:ext cx="1077727" cy="107772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6274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4671443" y="8724926"/>
            <a:ext cx="781692" cy="703523"/>
          </a:xfrm>
          <a:custGeom>
            <a:avLst/>
            <a:gdLst/>
            <a:ahLst/>
            <a:cxnLst/>
            <a:rect l="l" t="t" r="r" b="b"/>
            <a:pathLst>
              <a:path w="781692" h="703523">
                <a:moveTo>
                  <a:pt x="0" y="0"/>
                </a:moveTo>
                <a:lnTo>
                  <a:pt x="781692" y="0"/>
                </a:lnTo>
                <a:lnTo>
                  <a:pt x="781692" y="703523"/>
                </a:lnTo>
                <a:lnTo>
                  <a:pt x="0" y="703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2787165" y="8702976"/>
            <a:ext cx="616977" cy="848343"/>
          </a:xfrm>
          <a:custGeom>
            <a:avLst/>
            <a:gdLst/>
            <a:ahLst/>
            <a:cxnLst/>
            <a:rect l="l" t="t" r="r" b="b"/>
            <a:pathLst>
              <a:path w="616977" h="848343">
                <a:moveTo>
                  <a:pt x="0" y="0"/>
                </a:moveTo>
                <a:lnTo>
                  <a:pt x="616977" y="0"/>
                </a:lnTo>
                <a:lnTo>
                  <a:pt x="616977" y="848343"/>
                </a:lnTo>
                <a:lnTo>
                  <a:pt x="0" y="8483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330333" y="9108416"/>
            <a:ext cx="4659114" cy="4659114"/>
          </a:xfrm>
          <a:custGeom>
            <a:avLst/>
            <a:gdLst/>
            <a:ahLst/>
            <a:cxnLst/>
            <a:rect l="l" t="t" r="r" b="b"/>
            <a:pathLst>
              <a:path w="4659114" h="4659114">
                <a:moveTo>
                  <a:pt x="0" y="0"/>
                </a:moveTo>
                <a:lnTo>
                  <a:pt x="4659113" y="0"/>
                </a:lnTo>
                <a:lnTo>
                  <a:pt x="4659113" y="4659113"/>
                </a:lnTo>
                <a:lnTo>
                  <a:pt x="0" y="46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24" name="TextBox 24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 dirty="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PHƯƠNG PHÁP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81040" y="2348728"/>
            <a:ext cx="11402102" cy="5793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Khảo sát tình hình thực trạng trong nước hiện nay, thông qua việc nghiên cứu các trang web thương mại điện tử nổi tiếng đã tồn tại như: 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Tiki(https://tiki.vn) 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Shoppe(https://shopee.vn)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Bookbuy(https://bookbuy.vn)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Fahasa(https://www.fahasa.com )</a:t>
            </a:r>
          </a:p>
          <a:p>
            <a:pPr algn="just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=&gt; Sau đó áp dụng những điểm tốt, điểm mạnh để phát triển những phần có thể cải tiến, thay thế sao cho phù hợp với người dùng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945373" y="6341627"/>
            <a:ext cx="7890745" cy="789074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9FCFE7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324195" y="8523218"/>
            <a:ext cx="3265530" cy="326553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471599" y="-298714"/>
            <a:ext cx="10816401" cy="10884428"/>
          </a:xfrm>
          <a:custGeom>
            <a:avLst/>
            <a:gdLst/>
            <a:ahLst/>
            <a:cxnLst/>
            <a:rect l="l" t="t" r="r" b="b"/>
            <a:pathLst>
              <a:path w="10816401" h="10884428">
                <a:moveTo>
                  <a:pt x="0" y="0"/>
                </a:moveTo>
                <a:lnTo>
                  <a:pt x="10816401" y="0"/>
                </a:lnTo>
                <a:lnTo>
                  <a:pt x="10816401" y="10884428"/>
                </a:lnTo>
                <a:lnTo>
                  <a:pt x="0" y="1088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PHƯƠNG PHÁP</a:t>
            </a:r>
          </a:p>
        </p:txBody>
      </p:sp>
      <p:sp>
        <p:nvSpPr>
          <p:cNvPr id="12" name="Freeform 12"/>
          <p:cNvSpPr/>
          <p:nvPr/>
        </p:nvSpPr>
        <p:spPr>
          <a:xfrm>
            <a:off x="11718162" y="3516727"/>
            <a:ext cx="2288271" cy="2590496"/>
          </a:xfrm>
          <a:custGeom>
            <a:avLst/>
            <a:gdLst/>
            <a:ahLst/>
            <a:cxnLst/>
            <a:rect l="l" t="t" r="r" b="b"/>
            <a:pathLst>
              <a:path w="2288271" h="2590496">
                <a:moveTo>
                  <a:pt x="0" y="0"/>
                </a:moveTo>
                <a:lnTo>
                  <a:pt x="2288271" y="0"/>
                </a:lnTo>
                <a:lnTo>
                  <a:pt x="2288271" y="2590496"/>
                </a:lnTo>
                <a:lnTo>
                  <a:pt x="0" y="25904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119487" y="4170195"/>
            <a:ext cx="1166873" cy="1283560"/>
          </a:xfrm>
          <a:custGeom>
            <a:avLst/>
            <a:gdLst/>
            <a:ahLst/>
            <a:cxnLst/>
            <a:rect l="l" t="t" r="r" b="b"/>
            <a:pathLst>
              <a:path w="1166873" h="1283560">
                <a:moveTo>
                  <a:pt x="0" y="0"/>
                </a:moveTo>
                <a:lnTo>
                  <a:pt x="1166873" y="0"/>
                </a:lnTo>
                <a:lnTo>
                  <a:pt x="1166873" y="1283560"/>
                </a:lnTo>
                <a:lnTo>
                  <a:pt x="0" y="1283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0438747" y="4573592"/>
            <a:ext cx="1127027" cy="563513"/>
          </a:xfrm>
          <a:custGeom>
            <a:avLst/>
            <a:gdLst/>
            <a:ahLst/>
            <a:cxnLst/>
            <a:rect l="l" t="t" r="r" b="b"/>
            <a:pathLst>
              <a:path w="1127027" h="563513">
                <a:moveTo>
                  <a:pt x="0" y="0"/>
                </a:moveTo>
                <a:lnTo>
                  <a:pt x="1127027" y="0"/>
                </a:lnTo>
                <a:lnTo>
                  <a:pt x="1127027" y="563513"/>
                </a:lnTo>
                <a:lnTo>
                  <a:pt x="0" y="5635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5400000">
            <a:off x="12298784" y="6516648"/>
            <a:ext cx="1127027" cy="563513"/>
          </a:xfrm>
          <a:custGeom>
            <a:avLst/>
            <a:gdLst/>
            <a:ahLst/>
            <a:cxnLst/>
            <a:rect l="l" t="t" r="r" b="b"/>
            <a:pathLst>
              <a:path w="1127027" h="563513">
                <a:moveTo>
                  <a:pt x="0" y="0"/>
                </a:moveTo>
                <a:lnTo>
                  <a:pt x="1127027" y="0"/>
                </a:lnTo>
                <a:lnTo>
                  <a:pt x="1127027" y="563514"/>
                </a:lnTo>
                <a:lnTo>
                  <a:pt x="0" y="5635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H="1">
            <a:off x="14161227" y="4573592"/>
            <a:ext cx="1127027" cy="563513"/>
          </a:xfrm>
          <a:custGeom>
            <a:avLst/>
            <a:gdLst/>
            <a:ahLst/>
            <a:cxnLst/>
            <a:rect l="l" t="t" r="r" b="b"/>
            <a:pathLst>
              <a:path w="1127027" h="563513">
                <a:moveTo>
                  <a:pt x="1127027" y="0"/>
                </a:moveTo>
                <a:lnTo>
                  <a:pt x="0" y="0"/>
                </a:lnTo>
                <a:lnTo>
                  <a:pt x="0" y="563513"/>
                </a:lnTo>
                <a:lnTo>
                  <a:pt x="1127027" y="563513"/>
                </a:lnTo>
                <a:lnTo>
                  <a:pt x="1127027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5400000" flipH="1">
            <a:off x="12332920" y="2547622"/>
            <a:ext cx="1127027" cy="563513"/>
          </a:xfrm>
          <a:custGeom>
            <a:avLst/>
            <a:gdLst/>
            <a:ahLst/>
            <a:cxnLst/>
            <a:rect l="l" t="t" r="r" b="b"/>
            <a:pathLst>
              <a:path w="1127027" h="563513">
                <a:moveTo>
                  <a:pt x="1127027" y="0"/>
                </a:moveTo>
                <a:lnTo>
                  <a:pt x="0" y="0"/>
                </a:lnTo>
                <a:lnTo>
                  <a:pt x="0" y="563513"/>
                </a:lnTo>
                <a:lnTo>
                  <a:pt x="1127027" y="563513"/>
                </a:lnTo>
                <a:lnTo>
                  <a:pt x="1127027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278861" y="858469"/>
            <a:ext cx="1166873" cy="1283560"/>
          </a:xfrm>
          <a:custGeom>
            <a:avLst/>
            <a:gdLst/>
            <a:ahLst/>
            <a:cxnLst/>
            <a:rect l="l" t="t" r="r" b="b"/>
            <a:pathLst>
              <a:path w="1166873" h="1283560">
                <a:moveTo>
                  <a:pt x="0" y="0"/>
                </a:moveTo>
                <a:lnTo>
                  <a:pt x="1166873" y="0"/>
                </a:lnTo>
                <a:lnTo>
                  <a:pt x="1166873" y="1283560"/>
                </a:lnTo>
                <a:lnTo>
                  <a:pt x="0" y="1283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473240" y="4170195"/>
            <a:ext cx="1166873" cy="1283560"/>
          </a:xfrm>
          <a:custGeom>
            <a:avLst/>
            <a:gdLst/>
            <a:ahLst/>
            <a:cxnLst/>
            <a:rect l="l" t="t" r="r" b="b"/>
            <a:pathLst>
              <a:path w="1166873" h="1283560">
                <a:moveTo>
                  <a:pt x="0" y="0"/>
                </a:moveTo>
                <a:lnTo>
                  <a:pt x="1166872" y="0"/>
                </a:lnTo>
                <a:lnTo>
                  <a:pt x="1166872" y="1283560"/>
                </a:lnTo>
                <a:lnTo>
                  <a:pt x="0" y="1283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2278861" y="7558230"/>
            <a:ext cx="1166873" cy="1283560"/>
          </a:xfrm>
          <a:custGeom>
            <a:avLst/>
            <a:gdLst/>
            <a:ahLst/>
            <a:cxnLst/>
            <a:rect l="l" t="t" r="r" b="b"/>
            <a:pathLst>
              <a:path w="1166873" h="1283560">
                <a:moveTo>
                  <a:pt x="0" y="0"/>
                </a:moveTo>
                <a:lnTo>
                  <a:pt x="1166873" y="0"/>
                </a:lnTo>
                <a:lnTo>
                  <a:pt x="1166873" y="1283560"/>
                </a:lnTo>
                <a:lnTo>
                  <a:pt x="0" y="12835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8512680" y="5648207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70A"/>
                </a:solidFill>
                <a:latin typeface="Montserrat"/>
                <a:ea typeface="Montserrat"/>
                <a:cs typeface="Montserrat"/>
                <a:sym typeface="Montserrat"/>
              </a:rPr>
              <a:t>Quản lý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613241" y="177115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70A"/>
                </a:solidFill>
                <a:latin typeface="Montserrat"/>
                <a:ea typeface="Montserrat"/>
                <a:cs typeface="Montserrat"/>
                <a:sym typeface="Montserrat"/>
              </a:rPr>
              <a:t>Quản trị viên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613241" y="8989060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70A"/>
                </a:solidFill>
                <a:latin typeface="Montserrat"/>
                <a:ea typeface="Montserrat"/>
                <a:cs typeface="Montserrat"/>
                <a:sym typeface="Montserrat"/>
              </a:rPr>
              <a:t>Người dùng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726184" y="5800607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70A"/>
                </a:solidFill>
                <a:latin typeface="Montserrat"/>
                <a:ea typeface="Montserrat"/>
                <a:cs typeface="Montserrat"/>
                <a:sym typeface="Montserrat"/>
              </a:rPr>
              <a:t>Nhân viên</a:t>
            </a:r>
          </a:p>
        </p:txBody>
      </p:sp>
      <p:grpSp>
        <p:nvGrpSpPr>
          <p:cNvPr id="35" name="Group 7">
            <a:extLst>
              <a:ext uri="{FF2B5EF4-FFF2-40B4-BE49-F238E27FC236}">
                <a16:creationId xmlns:a16="http://schemas.microsoft.com/office/drawing/2014/main" id="{68E2E006-D9C2-4F88-93A2-BAFB07EBF39B}"/>
              </a:ext>
            </a:extLst>
          </p:cNvPr>
          <p:cNvGrpSpPr/>
          <p:nvPr/>
        </p:nvGrpSpPr>
        <p:grpSpPr>
          <a:xfrm>
            <a:off x="705844" y="4406549"/>
            <a:ext cx="5785177" cy="1357872"/>
            <a:chOff x="246657" y="2161751"/>
            <a:chExt cx="7713571" cy="1810497"/>
          </a:xfrm>
        </p:grpSpPr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54336FF9-A3C3-42B2-9748-EBB5DD1CBE3F}"/>
                </a:ext>
              </a:extLst>
            </p:cNvPr>
            <p:cNvSpPr/>
            <p:nvPr/>
          </p:nvSpPr>
          <p:spPr>
            <a:xfrm>
              <a:off x="395421" y="2435152"/>
              <a:ext cx="7564807" cy="1418401"/>
            </a:xfrm>
            <a:custGeom>
              <a:avLst/>
              <a:gdLst/>
              <a:ahLst/>
              <a:cxnLst/>
              <a:rect l="l" t="t" r="r" b="b"/>
              <a:pathLst>
                <a:path w="7564806" h="1418401">
                  <a:moveTo>
                    <a:pt x="0" y="0"/>
                  </a:moveTo>
                  <a:lnTo>
                    <a:pt x="7564806" y="0"/>
                  </a:lnTo>
                  <a:lnTo>
                    <a:pt x="7564806" y="1418402"/>
                  </a:lnTo>
                  <a:lnTo>
                    <a:pt x="0" y="14184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alphaModFix amt="65000"/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86850FF1-AC3A-42D5-B002-935D29AAD71C}"/>
                </a:ext>
              </a:extLst>
            </p:cNvPr>
            <p:cNvSpPr txBox="1"/>
            <p:nvPr/>
          </p:nvSpPr>
          <p:spPr>
            <a:xfrm>
              <a:off x="246657" y="2161751"/>
              <a:ext cx="7466923" cy="1810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59"/>
                </a:lnSpc>
                <a:spcBef>
                  <a:spcPct val="0"/>
                </a:spcBef>
              </a:pP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Sơ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website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bán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sách</a:t>
              </a:r>
              <a:endParaRPr lang="en-US" sz="3899" b="1" dirty="0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473396" y="0"/>
            <a:ext cx="4161436" cy="11469974"/>
            <a:chOff x="0" y="0"/>
            <a:chExt cx="754514" cy="20796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54514" cy="2079633"/>
            </a:xfrm>
            <a:custGeom>
              <a:avLst/>
              <a:gdLst/>
              <a:ahLst/>
              <a:cxnLst/>
              <a:rect l="l" t="t" r="r" b="b"/>
              <a:pathLst>
                <a:path w="754514" h="2079633">
                  <a:moveTo>
                    <a:pt x="0" y="0"/>
                  </a:moveTo>
                  <a:lnTo>
                    <a:pt x="754514" y="0"/>
                  </a:lnTo>
                  <a:lnTo>
                    <a:pt x="754514" y="2079633"/>
                  </a:lnTo>
                  <a:lnTo>
                    <a:pt x="0" y="2079633"/>
                  </a:ln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54514" cy="21177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2344534" y="-2554412"/>
            <a:ext cx="4659114" cy="4659114"/>
          </a:xfrm>
          <a:custGeom>
            <a:avLst/>
            <a:gdLst/>
            <a:ahLst/>
            <a:cxnLst/>
            <a:rect l="l" t="t" r="r" b="b"/>
            <a:pathLst>
              <a:path w="4659114" h="4659114">
                <a:moveTo>
                  <a:pt x="0" y="0"/>
                </a:moveTo>
                <a:lnTo>
                  <a:pt x="4659114" y="0"/>
                </a:lnTo>
                <a:lnTo>
                  <a:pt x="4659114" y="4659114"/>
                </a:lnTo>
                <a:lnTo>
                  <a:pt x="0" y="4659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7" name="Group 7"/>
          <p:cNvGrpSpPr/>
          <p:nvPr/>
        </p:nvGrpSpPr>
        <p:grpSpPr>
          <a:xfrm>
            <a:off x="214964" y="4507230"/>
            <a:ext cx="5673604" cy="1272540"/>
            <a:chOff x="0" y="0"/>
            <a:chExt cx="7564806" cy="1696721"/>
          </a:xfrm>
        </p:grpSpPr>
        <p:sp>
          <p:nvSpPr>
            <p:cNvPr id="8" name="Freeform 8"/>
            <p:cNvSpPr/>
            <p:nvPr/>
          </p:nvSpPr>
          <p:spPr>
            <a:xfrm>
              <a:off x="0" y="278319"/>
              <a:ext cx="7564806" cy="1418401"/>
            </a:xfrm>
            <a:custGeom>
              <a:avLst/>
              <a:gdLst/>
              <a:ahLst/>
              <a:cxnLst/>
              <a:rect l="l" t="t" r="r" b="b"/>
              <a:pathLst>
                <a:path w="7564806" h="1418401">
                  <a:moveTo>
                    <a:pt x="0" y="0"/>
                  </a:moveTo>
                  <a:lnTo>
                    <a:pt x="7564806" y="0"/>
                  </a:lnTo>
                  <a:lnTo>
                    <a:pt x="7564806" y="1418402"/>
                  </a:lnTo>
                  <a:lnTo>
                    <a:pt x="0" y="14184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5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7466923" cy="1772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59"/>
                </a:lnSpc>
                <a:spcBef>
                  <a:spcPct val="0"/>
                </a:spcBef>
              </a:pP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Các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module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quan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trọng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</a:t>
              </a:r>
              <a:r>
                <a:rPr lang="en-US" sz="3899" b="1" dirty="0" err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trong</a:t>
              </a: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website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7775697" y="1292524"/>
            <a:ext cx="7839136" cy="7701951"/>
          </a:xfrm>
          <a:custGeom>
            <a:avLst/>
            <a:gdLst/>
            <a:ahLst/>
            <a:cxnLst/>
            <a:rect l="l" t="t" r="r" b="b"/>
            <a:pathLst>
              <a:path w="7839136" h="7701951">
                <a:moveTo>
                  <a:pt x="0" y="0"/>
                </a:moveTo>
                <a:lnTo>
                  <a:pt x="7839136" y="0"/>
                </a:lnTo>
                <a:lnTo>
                  <a:pt x="7839136" y="7701952"/>
                </a:lnTo>
                <a:lnTo>
                  <a:pt x="0" y="77019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PHƯƠNG PHÁP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58224" y="1498912"/>
            <a:ext cx="3090975" cy="1144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COUPONS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</a:t>
            </a:r>
            <a:r>
              <a:rPr lang="en-US" sz="33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Mã</a:t>
            </a: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3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giảm</a:t>
            </a: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3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giá</a:t>
            </a: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151877" y="3011484"/>
            <a:ext cx="2905666" cy="1144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CHECKOUT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(Thanh </a:t>
            </a:r>
            <a:r>
              <a:rPr lang="en-US" sz="33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toán</a:t>
            </a:r>
            <a:r>
              <a:rPr lang="en-US" sz="33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01196" y="4527864"/>
            <a:ext cx="2905666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USERS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(Người dùng)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61776" y="6044244"/>
            <a:ext cx="1976113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CARTS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Giỏ hàng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81804" y="7560624"/>
            <a:ext cx="2344449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ORDERS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(Đặt hàng)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51766" y="0"/>
            <a:ext cx="15236541" cy="9994686"/>
          </a:xfrm>
          <a:custGeom>
            <a:avLst/>
            <a:gdLst/>
            <a:ahLst/>
            <a:cxnLst/>
            <a:rect l="l" t="t" r="r" b="b"/>
            <a:pathLst>
              <a:path w="15236541" h="9994686">
                <a:moveTo>
                  <a:pt x="0" y="0"/>
                </a:moveTo>
                <a:lnTo>
                  <a:pt x="15236541" y="0"/>
                </a:lnTo>
                <a:lnTo>
                  <a:pt x="15236541" y="9994686"/>
                </a:lnTo>
                <a:lnTo>
                  <a:pt x="0" y="9994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64" r="-216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56570" y="4733311"/>
            <a:ext cx="4375353" cy="820379"/>
          </a:xfrm>
          <a:custGeom>
            <a:avLst/>
            <a:gdLst/>
            <a:ahLst/>
            <a:cxnLst/>
            <a:rect l="l" t="t" r="r" b="b"/>
            <a:pathLst>
              <a:path w="4375353" h="820379">
                <a:moveTo>
                  <a:pt x="0" y="0"/>
                </a:moveTo>
                <a:lnTo>
                  <a:pt x="4375352" y="0"/>
                </a:lnTo>
                <a:lnTo>
                  <a:pt x="4375352" y="820378"/>
                </a:lnTo>
                <a:lnTo>
                  <a:pt x="0" y="8203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214964" y="4431030"/>
            <a:ext cx="3632284" cy="1348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Mô hình thực thể quan hệ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PHƯƠNG PHÁP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593886" y="7568696"/>
            <a:ext cx="10201958" cy="10201958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7882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4964" y="4507230"/>
            <a:ext cx="5673604" cy="1272540"/>
            <a:chOff x="0" y="0"/>
            <a:chExt cx="7564806" cy="1696721"/>
          </a:xfrm>
        </p:grpSpPr>
        <p:sp>
          <p:nvSpPr>
            <p:cNvPr id="7" name="Freeform 7"/>
            <p:cNvSpPr/>
            <p:nvPr/>
          </p:nvSpPr>
          <p:spPr>
            <a:xfrm>
              <a:off x="0" y="278319"/>
              <a:ext cx="7564806" cy="1418401"/>
            </a:xfrm>
            <a:custGeom>
              <a:avLst/>
              <a:gdLst/>
              <a:ahLst/>
              <a:cxnLst/>
              <a:rect l="l" t="t" r="r" b="b"/>
              <a:pathLst>
                <a:path w="7564806" h="1418401">
                  <a:moveTo>
                    <a:pt x="0" y="0"/>
                  </a:moveTo>
                  <a:lnTo>
                    <a:pt x="7564806" y="0"/>
                  </a:lnTo>
                  <a:lnTo>
                    <a:pt x="7564806" y="1418402"/>
                  </a:lnTo>
                  <a:lnTo>
                    <a:pt x="0" y="14184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7466923" cy="1772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59"/>
                </a:lnSpc>
                <a:spcBef>
                  <a:spcPct val="0"/>
                </a:spcBef>
              </a:pPr>
              <a:r>
                <a:rPr lang="en-US" sz="3899" b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Công nghệ lập trình và công cụ sử dụng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7352586" y="5779770"/>
            <a:ext cx="8782580" cy="2428196"/>
          </a:xfrm>
          <a:custGeom>
            <a:avLst/>
            <a:gdLst/>
            <a:ahLst/>
            <a:cxnLst/>
            <a:rect l="l" t="t" r="r" b="b"/>
            <a:pathLst>
              <a:path w="8782580" h="2428196">
                <a:moveTo>
                  <a:pt x="0" y="0"/>
                </a:moveTo>
                <a:lnTo>
                  <a:pt x="8782580" y="0"/>
                </a:lnTo>
                <a:lnTo>
                  <a:pt x="8782580" y="2428196"/>
                </a:lnTo>
                <a:lnTo>
                  <a:pt x="0" y="24281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338634" y="1351438"/>
            <a:ext cx="4810484" cy="1300334"/>
          </a:xfrm>
          <a:custGeom>
            <a:avLst/>
            <a:gdLst/>
            <a:ahLst/>
            <a:cxnLst/>
            <a:rect l="l" t="t" r="r" b="b"/>
            <a:pathLst>
              <a:path w="4810484" h="1300334">
                <a:moveTo>
                  <a:pt x="0" y="0"/>
                </a:moveTo>
                <a:lnTo>
                  <a:pt x="4810484" y="0"/>
                </a:lnTo>
                <a:lnTo>
                  <a:pt x="4810484" y="1300334"/>
                </a:lnTo>
                <a:lnTo>
                  <a:pt x="0" y="13003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604572">
            <a:off x="7458480" y="3614009"/>
            <a:ext cx="3320238" cy="1660119"/>
          </a:xfrm>
          <a:custGeom>
            <a:avLst/>
            <a:gdLst/>
            <a:ahLst/>
            <a:cxnLst/>
            <a:rect l="l" t="t" r="r" b="b"/>
            <a:pathLst>
              <a:path w="3320238" h="1660119">
                <a:moveTo>
                  <a:pt x="0" y="0"/>
                </a:moveTo>
                <a:lnTo>
                  <a:pt x="3320237" y="0"/>
                </a:lnTo>
                <a:lnTo>
                  <a:pt x="3320237" y="1660119"/>
                </a:lnTo>
                <a:lnTo>
                  <a:pt x="0" y="16601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075276" y="2880372"/>
            <a:ext cx="2671404" cy="2671404"/>
          </a:xfrm>
          <a:custGeom>
            <a:avLst/>
            <a:gdLst/>
            <a:ahLst/>
            <a:cxnLst/>
            <a:rect l="l" t="t" r="r" b="b"/>
            <a:pathLst>
              <a:path w="2671404" h="2671404">
                <a:moveTo>
                  <a:pt x="0" y="0"/>
                </a:moveTo>
                <a:lnTo>
                  <a:pt x="2671404" y="0"/>
                </a:lnTo>
                <a:lnTo>
                  <a:pt x="2671404" y="2671404"/>
                </a:lnTo>
                <a:lnTo>
                  <a:pt x="0" y="26714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4385398" y="3463082"/>
            <a:ext cx="2342655" cy="1961973"/>
          </a:xfrm>
          <a:custGeom>
            <a:avLst/>
            <a:gdLst/>
            <a:ahLst/>
            <a:cxnLst/>
            <a:rect l="l" t="t" r="r" b="b"/>
            <a:pathLst>
              <a:path w="2342655" h="1961973">
                <a:moveTo>
                  <a:pt x="0" y="0"/>
                </a:moveTo>
                <a:lnTo>
                  <a:pt x="2342655" y="0"/>
                </a:lnTo>
                <a:lnTo>
                  <a:pt x="2342655" y="1961973"/>
                </a:lnTo>
                <a:lnTo>
                  <a:pt x="0" y="196197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PHƯƠNG PHÁP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867910" y="0"/>
            <a:ext cx="6236046" cy="10304446"/>
            <a:chOff x="0" y="0"/>
            <a:chExt cx="1130664" cy="18683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0664" cy="1868310"/>
            </a:xfrm>
            <a:custGeom>
              <a:avLst/>
              <a:gdLst/>
              <a:ahLst/>
              <a:cxnLst/>
              <a:rect l="l" t="t" r="r" b="b"/>
              <a:pathLst>
                <a:path w="1130664" h="1868310">
                  <a:moveTo>
                    <a:pt x="0" y="0"/>
                  </a:moveTo>
                  <a:lnTo>
                    <a:pt x="1130664" y="0"/>
                  </a:lnTo>
                  <a:lnTo>
                    <a:pt x="1130664" y="1868310"/>
                  </a:lnTo>
                  <a:lnTo>
                    <a:pt x="0" y="1868310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130664" cy="1973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KẾT QUẢ</a:t>
            </a:r>
          </a:p>
        </p:txBody>
      </p:sp>
      <p:sp>
        <p:nvSpPr>
          <p:cNvPr id="7" name="Freeform 7"/>
          <p:cNvSpPr/>
          <p:nvPr/>
        </p:nvSpPr>
        <p:spPr>
          <a:xfrm>
            <a:off x="6936053" y="524969"/>
            <a:ext cx="4036747" cy="1282708"/>
          </a:xfrm>
          <a:custGeom>
            <a:avLst/>
            <a:gdLst/>
            <a:ahLst/>
            <a:cxnLst/>
            <a:rect l="l" t="t" r="r" b="b"/>
            <a:pathLst>
              <a:path w="3922799" h="735525">
                <a:moveTo>
                  <a:pt x="0" y="0"/>
                </a:moveTo>
                <a:lnTo>
                  <a:pt x="3922800" y="0"/>
                </a:lnTo>
                <a:lnTo>
                  <a:pt x="3922800" y="735525"/>
                </a:lnTo>
                <a:lnTo>
                  <a:pt x="0" y="7355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1575230" y="2101868"/>
            <a:ext cx="1449411" cy="1541927"/>
          </a:xfrm>
          <a:custGeom>
            <a:avLst/>
            <a:gdLst/>
            <a:ahLst/>
            <a:cxnLst/>
            <a:rect l="l" t="t" r="r" b="b"/>
            <a:pathLst>
              <a:path w="1449411" h="1541927">
                <a:moveTo>
                  <a:pt x="0" y="0"/>
                </a:moveTo>
                <a:lnTo>
                  <a:pt x="1449411" y="0"/>
                </a:lnTo>
                <a:lnTo>
                  <a:pt x="1449411" y="1541927"/>
                </a:lnTo>
                <a:lnTo>
                  <a:pt x="0" y="15419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305103" y="1873710"/>
            <a:ext cx="1071253" cy="1613941"/>
          </a:xfrm>
          <a:custGeom>
            <a:avLst/>
            <a:gdLst/>
            <a:ahLst/>
            <a:cxnLst/>
            <a:rect l="l" t="t" r="r" b="b"/>
            <a:pathLst>
              <a:path w="1071253" h="1613941">
                <a:moveTo>
                  <a:pt x="0" y="0"/>
                </a:moveTo>
                <a:lnTo>
                  <a:pt x="1071253" y="0"/>
                </a:lnTo>
                <a:lnTo>
                  <a:pt x="1071253" y="1613940"/>
                </a:lnTo>
                <a:lnTo>
                  <a:pt x="0" y="16139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656818" y="2023177"/>
            <a:ext cx="1158764" cy="1464473"/>
          </a:xfrm>
          <a:custGeom>
            <a:avLst/>
            <a:gdLst/>
            <a:ahLst/>
            <a:cxnLst/>
            <a:rect l="l" t="t" r="r" b="b"/>
            <a:pathLst>
              <a:path w="1158764" h="1464473">
                <a:moveTo>
                  <a:pt x="0" y="0"/>
                </a:moveTo>
                <a:lnTo>
                  <a:pt x="1158764" y="0"/>
                </a:lnTo>
                <a:lnTo>
                  <a:pt x="1158764" y="1464473"/>
                </a:lnTo>
                <a:lnTo>
                  <a:pt x="0" y="146447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410135" y="2062523"/>
            <a:ext cx="1302636" cy="1385782"/>
          </a:xfrm>
          <a:custGeom>
            <a:avLst/>
            <a:gdLst/>
            <a:ahLst/>
            <a:cxnLst/>
            <a:rect l="l" t="t" r="r" b="b"/>
            <a:pathLst>
              <a:path w="1302636" h="1385782">
                <a:moveTo>
                  <a:pt x="0" y="0"/>
                </a:moveTo>
                <a:lnTo>
                  <a:pt x="1302635" y="0"/>
                </a:lnTo>
                <a:lnTo>
                  <a:pt x="1302635" y="1385782"/>
                </a:lnTo>
                <a:lnTo>
                  <a:pt x="0" y="13857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182600" y="524969"/>
            <a:ext cx="3474215" cy="13487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 dirty="0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KẾT QUẢ ĐẠT ĐƯỢC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1040" y="4589145"/>
            <a:ext cx="4262875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thống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kê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sách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danh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mục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tác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giả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đơn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hàng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nhân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viên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tài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khoản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mã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giảm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lý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liên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hệ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Hỗ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trợ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trực</a:t>
            </a:r>
            <a:r>
              <a:rPr lang="en-US" sz="30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tuyến</a:t>
            </a:r>
            <a:endParaRPr lang="en-US" sz="30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907334" y="4589145"/>
            <a:ext cx="4236666" cy="478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thống kê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sách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danh mục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tác giả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đơn hàng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nhân viên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mã giảm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liên hệ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Hỗ trợ trực tuyến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00933" y="4589145"/>
            <a:ext cx="4236666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thống kê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đơn hàng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Hỗ trợ trực tuyến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161432" y="4598670"/>
            <a:ext cx="4126568" cy="5688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chi tiết 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danh sách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Đặt hàng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đơn hàng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Dánh giá sách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Góp ý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Tìm kiếm sách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Xem yêu thích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Theo dõi đơn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Đăng nhập</a:t>
            </a:r>
          </a:p>
          <a:p>
            <a:pPr marL="630868" lvl="1" indent="-315434" algn="l">
              <a:lnSpc>
                <a:spcPts val="4090"/>
              </a:lnSpc>
              <a:buFont typeface="Arial"/>
              <a:buChar char="•"/>
            </a:pPr>
            <a:r>
              <a:rPr lang="en-US" sz="292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Đăng ký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01069" y="3859295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Quản lý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8366" y="3859295"/>
            <a:ext cx="2723138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Quản trị viên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794894" y="3859295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Người dùng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152708" y="3859295"/>
            <a:ext cx="25331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Nhân viên</a:t>
            </a:r>
          </a:p>
        </p:txBody>
      </p:sp>
      <p:sp>
        <p:nvSpPr>
          <p:cNvPr id="21" name="AutoShape 21"/>
          <p:cNvSpPr/>
          <p:nvPr/>
        </p:nvSpPr>
        <p:spPr>
          <a:xfrm flipH="1">
            <a:off x="4735884" y="4373645"/>
            <a:ext cx="0" cy="591335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flipH="1">
            <a:off x="9334500" y="4373645"/>
            <a:ext cx="0" cy="591335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13918599" y="4373645"/>
            <a:ext cx="0" cy="591335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111" b="-15111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-5814604" y="-141243"/>
            <a:ext cx="6195604" cy="10304446"/>
            <a:chOff x="0" y="0"/>
            <a:chExt cx="1130664" cy="18683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0664" cy="1868310"/>
            </a:xfrm>
            <a:custGeom>
              <a:avLst/>
              <a:gdLst/>
              <a:ahLst/>
              <a:cxnLst/>
              <a:rect l="l" t="t" r="r" b="b"/>
              <a:pathLst>
                <a:path w="1130664" h="1868310">
                  <a:moveTo>
                    <a:pt x="0" y="0"/>
                  </a:moveTo>
                  <a:lnTo>
                    <a:pt x="1130664" y="0"/>
                  </a:lnTo>
                  <a:lnTo>
                    <a:pt x="1130664" y="1868310"/>
                  </a:lnTo>
                  <a:lnTo>
                    <a:pt x="0" y="1868310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130664" cy="1973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 dirty="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KẾT QUẢ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580D1E2-D3CB-4CA3-838F-D7CC38A88DD4}"/>
              </a:ext>
            </a:extLst>
          </p:cNvPr>
          <p:cNvGrpSpPr/>
          <p:nvPr/>
        </p:nvGrpSpPr>
        <p:grpSpPr>
          <a:xfrm>
            <a:off x="6158100" y="4369627"/>
            <a:ext cx="5971801" cy="1547747"/>
            <a:chOff x="6158100" y="4369627"/>
            <a:chExt cx="5971801" cy="1547747"/>
          </a:xfrm>
        </p:grpSpPr>
        <p:sp>
          <p:nvSpPr>
            <p:cNvPr id="7" name="Freeform 7"/>
            <p:cNvSpPr/>
            <p:nvPr/>
          </p:nvSpPr>
          <p:spPr>
            <a:xfrm>
              <a:off x="6158100" y="4369627"/>
              <a:ext cx="5971801" cy="1547747"/>
            </a:xfrm>
            <a:custGeom>
              <a:avLst/>
              <a:gdLst/>
              <a:ahLst/>
              <a:cxnLst/>
              <a:rect l="l" t="t" r="r" b="b"/>
              <a:pathLst>
                <a:path w="3922799" h="735525">
                  <a:moveTo>
                    <a:pt x="0" y="0"/>
                  </a:moveTo>
                  <a:lnTo>
                    <a:pt x="3922800" y="0"/>
                  </a:lnTo>
                  <a:lnTo>
                    <a:pt x="3922800" y="735525"/>
                  </a:lnTo>
                  <a:lnTo>
                    <a:pt x="0" y="735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5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6433981" y="4817225"/>
              <a:ext cx="5420038" cy="6525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459"/>
                </a:lnSpc>
                <a:spcBef>
                  <a:spcPct val="0"/>
                </a:spcBef>
              </a:pPr>
              <a:r>
                <a:rPr lang="en-US" sz="3899" b="1" dirty="0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DEMO SẢN PHẨM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8500564"/>
      </p:ext>
    </p:extLst>
  </p:cSld>
  <p:clrMapOvr>
    <a:masterClrMapping/>
  </p:clrMapOvr>
  <p:transition spd="slow">
    <p:wheel spokes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TỔNG KẾT</a:t>
            </a:r>
          </a:p>
        </p:txBody>
      </p:sp>
      <p:sp>
        <p:nvSpPr>
          <p:cNvPr id="4" name="Freeform 4"/>
          <p:cNvSpPr/>
          <p:nvPr/>
        </p:nvSpPr>
        <p:spPr>
          <a:xfrm>
            <a:off x="6936053" y="869677"/>
            <a:ext cx="3922799" cy="735525"/>
          </a:xfrm>
          <a:custGeom>
            <a:avLst/>
            <a:gdLst/>
            <a:ahLst/>
            <a:cxnLst/>
            <a:rect l="l" t="t" r="r" b="b"/>
            <a:pathLst>
              <a:path w="3922799" h="735525">
                <a:moveTo>
                  <a:pt x="0" y="0"/>
                </a:moveTo>
                <a:lnTo>
                  <a:pt x="3922800" y="0"/>
                </a:lnTo>
                <a:lnTo>
                  <a:pt x="3922800" y="735525"/>
                </a:lnTo>
                <a:lnTo>
                  <a:pt x="0" y="7355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7760767" y="3332717"/>
            <a:ext cx="2766467" cy="2766467"/>
          </a:xfrm>
          <a:custGeom>
            <a:avLst/>
            <a:gdLst/>
            <a:ahLst/>
            <a:cxnLst/>
            <a:rect l="l" t="t" r="r" b="b"/>
            <a:pathLst>
              <a:path w="2766467" h="2766467">
                <a:moveTo>
                  <a:pt x="0" y="0"/>
                </a:moveTo>
                <a:lnTo>
                  <a:pt x="2766466" y="0"/>
                </a:lnTo>
                <a:lnTo>
                  <a:pt x="2766466" y="2766467"/>
                </a:lnTo>
                <a:lnTo>
                  <a:pt x="0" y="27664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72759" y="1605202"/>
            <a:ext cx="3714509" cy="2472156"/>
          </a:xfrm>
          <a:custGeom>
            <a:avLst/>
            <a:gdLst/>
            <a:ahLst/>
            <a:cxnLst/>
            <a:rect l="l" t="t" r="r" b="b"/>
            <a:pathLst>
              <a:path w="3714509" h="2472156">
                <a:moveTo>
                  <a:pt x="0" y="0"/>
                </a:moveTo>
                <a:lnTo>
                  <a:pt x="3714509" y="0"/>
                </a:lnTo>
                <a:lnTo>
                  <a:pt x="3714509" y="2472156"/>
                </a:lnTo>
                <a:lnTo>
                  <a:pt x="0" y="2472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182600" y="793477"/>
            <a:ext cx="3429705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 b="1">
                <a:solidFill>
                  <a:srgbClr val="01070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HẠN CHẾ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19072" y="2284967"/>
            <a:ext cx="262188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Coding chưa tối ưu</a:t>
            </a:r>
          </a:p>
        </p:txBody>
      </p:sp>
      <p:sp>
        <p:nvSpPr>
          <p:cNvPr id="9" name="Freeform 9"/>
          <p:cNvSpPr/>
          <p:nvPr/>
        </p:nvSpPr>
        <p:spPr>
          <a:xfrm>
            <a:off x="13029810" y="1456418"/>
            <a:ext cx="3714509" cy="2472156"/>
          </a:xfrm>
          <a:custGeom>
            <a:avLst/>
            <a:gdLst/>
            <a:ahLst/>
            <a:cxnLst/>
            <a:rect l="l" t="t" r="r" b="b"/>
            <a:pathLst>
              <a:path w="3714509" h="2472156">
                <a:moveTo>
                  <a:pt x="0" y="0"/>
                </a:moveTo>
                <a:lnTo>
                  <a:pt x="3714509" y="0"/>
                </a:lnTo>
                <a:lnTo>
                  <a:pt x="3714509" y="2472156"/>
                </a:lnTo>
                <a:lnTo>
                  <a:pt x="0" y="2472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5325198">
            <a:off x="8413347" y="6489230"/>
            <a:ext cx="1527672" cy="763836"/>
          </a:xfrm>
          <a:custGeom>
            <a:avLst/>
            <a:gdLst/>
            <a:ahLst/>
            <a:cxnLst/>
            <a:rect l="l" t="t" r="r" b="b"/>
            <a:pathLst>
              <a:path w="1527672" h="763836">
                <a:moveTo>
                  <a:pt x="0" y="0"/>
                </a:moveTo>
                <a:lnTo>
                  <a:pt x="1527672" y="0"/>
                </a:lnTo>
                <a:lnTo>
                  <a:pt x="1527672" y="763836"/>
                </a:lnTo>
                <a:lnTo>
                  <a:pt x="0" y="7638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362529" y="7643113"/>
            <a:ext cx="3714509" cy="2472156"/>
          </a:xfrm>
          <a:custGeom>
            <a:avLst/>
            <a:gdLst/>
            <a:ahLst/>
            <a:cxnLst/>
            <a:rect l="l" t="t" r="r" b="b"/>
            <a:pathLst>
              <a:path w="3714509" h="2472156">
                <a:moveTo>
                  <a:pt x="0" y="0"/>
                </a:moveTo>
                <a:lnTo>
                  <a:pt x="3714509" y="0"/>
                </a:lnTo>
                <a:lnTo>
                  <a:pt x="3714509" y="2472156"/>
                </a:lnTo>
                <a:lnTo>
                  <a:pt x="0" y="2472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671315" y="7979834"/>
            <a:ext cx="3096938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Chưa thêm được nhiều thiết bị khác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84203" y="2136183"/>
            <a:ext cx="340572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Chưa hoàn thiện hệ thống</a:t>
            </a:r>
          </a:p>
        </p:txBody>
      </p:sp>
      <p:sp>
        <p:nvSpPr>
          <p:cNvPr id="14" name="Freeform 14"/>
          <p:cNvSpPr/>
          <p:nvPr/>
        </p:nvSpPr>
        <p:spPr>
          <a:xfrm rot="1235996">
            <a:off x="5616121" y="3149876"/>
            <a:ext cx="1929507" cy="964753"/>
          </a:xfrm>
          <a:custGeom>
            <a:avLst/>
            <a:gdLst/>
            <a:ahLst/>
            <a:cxnLst/>
            <a:rect l="l" t="t" r="r" b="b"/>
            <a:pathLst>
              <a:path w="1929507" h="964753">
                <a:moveTo>
                  <a:pt x="0" y="0"/>
                </a:moveTo>
                <a:lnTo>
                  <a:pt x="1929506" y="0"/>
                </a:lnTo>
                <a:lnTo>
                  <a:pt x="1929506" y="964754"/>
                </a:lnTo>
                <a:lnTo>
                  <a:pt x="0" y="964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9355302">
            <a:off x="10631401" y="3073805"/>
            <a:ext cx="1780931" cy="890465"/>
          </a:xfrm>
          <a:custGeom>
            <a:avLst/>
            <a:gdLst/>
            <a:ahLst/>
            <a:cxnLst/>
            <a:rect l="l" t="t" r="r" b="b"/>
            <a:pathLst>
              <a:path w="1780931" h="890465">
                <a:moveTo>
                  <a:pt x="0" y="0"/>
                </a:moveTo>
                <a:lnTo>
                  <a:pt x="1780931" y="0"/>
                </a:lnTo>
                <a:lnTo>
                  <a:pt x="1780931" y="890466"/>
                </a:lnTo>
                <a:lnTo>
                  <a:pt x="0" y="8904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477050" y="737386"/>
            <a:ext cx="5333899" cy="867815"/>
            <a:chOff x="0" y="0"/>
            <a:chExt cx="7111866" cy="1157087"/>
          </a:xfrm>
        </p:grpSpPr>
        <p:sp>
          <p:nvSpPr>
            <p:cNvPr id="4" name="Freeform 4"/>
            <p:cNvSpPr/>
            <p:nvPr/>
          </p:nvSpPr>
          <p:spPr>
            <a:xfrm>
              <a:off x="470367" y="0"/>
              <a:ext cx="6171132" cy="1157087"/>
            </a:xfrm>
            <a:custGeom>
              <a:avLst/>
              <a:gdLst/>
              <a:ahLst/>
              <a:cxnLst/>
              <a:rect l="l" t="t" r="r" b="b"/>
              <a:pathLst>
                <a:path w="6171132" h="1157087">
                  <a:moveTo>
                    <a:pt x="0" y="0"/>
                  </a:moveTo>
                  <a:lnTo>
                    <a:pt x="6171132" y="0"/>
                  </a:lnTo>
                  <a:lnTo>
                    <a:pt x="6171132" y="1157087"/>
                  </a:lnTo>
                  <a:lnTo>
                    <a:pt x="0" y="1157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5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111183"/>
              <a:ext cx="7111866" cy="8585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459"/>
                </a:lnSpc>
                <a:spcBef>
                  <a:spcPct val="0"/>
                </a:spcBef>
              </a:pPr>
              <a:r>
                <a:rPr lang="en-US" sz="3899" b="1">
                  <a:solidFill>
                    <a:srgbClr val="01070A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HƯỚNG PHÁT TRIỂN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7661499" y="4150309"/>
            <a:ext cx="2965001" cy="3289877"/>
          </a:xfrm>
          <a:custGeom>
            <a:avLst/>
            <a:gdLst/>
            <a:ahLst/>
            <a:cxnLst/>
            <a:rect l="l" t="t" r="r" b="b"/>
            <a:pathLst>
              <a:path w="2965001" h="3289877">
                <a:moveTo>
                  <a:pt x="0" y="0"/>
                </a:moveTo>
                <a:lnTo>
                  <a:pt x="2965002" y="0"/>
                </a:lnTo>
                <a:lnTo>
                  <a:pt x="2965002" y="3289876"/>
                </a:lnTo>
                <a:lnTo>
                  <a:pt x="0" y="32898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2087560" y="2235425"/>
            <a:ext cx="3160478" cy="3262429"/>
          </a:xfrm>
          <a:custGeom>
            <a:avLst/>
            <a:gdLst/>
            <a:ahLst/>
            <a:cxnLst/>
            <a:rect l="l" t="t" r="r" b="b"/>
            <a:pathLst>
              <a:path w="3160478" h="3262429">
                <a:moveTo>
                  <a:pt x="3160478" y="0"/>
                </a:moveTo>
                <a:lnTo>
                  <a:pt x="0" y="0"/>
                </a:lnTo>
                <a:lnTo>
                  <a:pt x="0" y="3262429"/>
                </a:lnTo>
                <a:lnTo>
                  <a:pt x="3160478" y="3262429"/>
                </a:lnTo>
                <a:lnTo>
                  <a:pt x="3160478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81040" y="474739"/>
            <a:ext cx="3976808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TỔNG KẾT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7560" y="2970337"/>
            <a:ext cx="3160478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Hoàn thiện, sửa lỗi còn diễn ra.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2087560" y="6644527"/>
            <a:ext cx="3160478" cy="3262429"/>
          </a:xfrm>
          <a:custGeom>
            <a:avLst/>
            <a:gdLst/>
            <a:ahLst/>
            <a:cxnLst/>
            <a:rect l="l" t="t" r="r" b="b"/>
            <a:pathLst>
              <a:path w="3160478" h="3262429">
                <a:moveTo>
                  <a:pt x="3160478" y="3262429"/>
                </a:moveTo>
                <a:lnTo>
                  <a:pt x="0" y="3262429"/>
                </a:lnTo>
                <a:lnTo>
                  <a:pt x="0" y="0"/>
                </a:lnTo>
                <a:lnTo>
                  <a:pt x="3160478" y="0"/>
                </a:lnTo>
                <a:lnTo>
                  <a:pt x="3160478" y="326242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194447" y="7532370"/>
            <a:ext cx="2946704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Thêm các thiết bị, chức năng</a:t>
            </a:r>
          </a:p>
        </p:txBody>
      </p:sp>
      <p:sp>
        <p:nvSpPr>
          <p:cNvPr id="12" name="Freeform 12"/>
          <p:cNvSpPr/>
          <p:nvPr/>
        </p:nvSpPr>
        <p:spPr>
          <a:xfrm flipV="1">
            <a:off x="12595610" y="6644527"/>
            <a:ext cx="3160478" cy="3262429"/>
          </a:xfrm>
          <a:custGeom>
            <a:avLst/>
            <a:gdLst/>
            <a:ahLst/>
            <a:cxnLst/>
            <a:rect l="l" t="t" r="r" b="b"/>
            <a:pathLst>
              <a:path w="3160478" h="3262429">
                <a:moveTo>
                  <a:pt x="0" y="3262429"/>
                </a:moveTo>
                <a:lnTo>
                  <a:pt x="3160478" y="3262429"/>
                </a:lnTo>
                <a:lnTo>
                  <a:pt x="3160478" y="0"/>
                </a:lnTo>
                <a:lnTo>
                  <a:pt x="0" y="0"/>
                </a:lnTo>
                <a:lnTo>
                  <a:pt x="0" y="326242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2773756" y="7532370"/>
            <a:ext cx="2804187" cy="230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Thương mại hóa sản phẩm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endParaRPr lang="en-US" sz="3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2595610" y="2092909"/>
            <a:ext cx="3160478" cy="3262429"/>
          </a:xfrm>
          <a:custGeom>
            <a:avLst/>
            <a:gdLst/>
            <a:ahLst/>
            <a:cxnLst/>
            <a:rect l="l" t="t" r="r" b="b"/>
            <a:pathLst>
              <a:path w="3160478" h="3262429">
                <a:moveTo>
                  <a:pt x="0" y="0"/>
                </a:moveTo>
                <a:lnTo>
                  <a:pt x="3160478" y="0"/>
                </a:lnTo>
                <a:lnTo>
                  <a:pt x="3160478" y="3262429"/>
                </a:lnTo>
                <a:lnTo>
                  <a:pt x="0" y="32624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2595610" y="3302760"/>
            <a:ext cx="3160478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Tối ưu code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004479" y="4226385"/>
            <a:ext cx="8279042" cy="1672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563"/>
              </a:lnSpc>
              <a:spcBef>
                <a:spcPct val="0"/>
              </a:spcBef>
            </a:pPr>
            <a:r>
              <a:rPr lang="en-US" sz="9828" b="1" dirty="0">
                <a:solidFill>
                  <a:srgbClr val="1C5EAB"/>
                </a:solidFill>
                <a:latin typeface="Now Heavy"/>
                <a:ea typeface="Now Heavy"/>
                <a:cs typeface="Now Heavy"/>
                <a:sym typeface="Now Heavy"/>
              </a:rPr>
              <a:t>THANK YOU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470978" y="-330258"/>
            <a:ext cx="3465192" cy="11163261"/>
            <a:chOff x="0" y="0"/>
            <a:chExt cx="628277" cy="202402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28277" cy="2024022"/>
            </a:xfrm>
            <a:custGeom>
              <a:avLst/>
              <a:gdLst/>
              <a:ahLst/>
              <a:cxnLst/>
              <a:rect l="l" t="t" r="r" b="b"/>
              <a:pathLst>
                <a:path w="628277" h="2024022">
                  <a:moveTo>
                    <a:pt x="0" y="0"/>
                  </a:moveTo>
                  <a:lnTo>
                    <a:pt x="628277" y="0"/>
                  </a:lnTo>
                  <a:lnTo>
                    <a:pt x="628277" y="2024022"/>
                  </a:lnTo>
                  <a:lnTo>
                    <a:pt x="0" y="2024022"/>
                  </a:lnTo>
                  <a:close/>
                </a:path>
              </a:pathLst>
            </a:custGeom>
            <a:solidFill>
              <a:srgbClr val="9FCFE7">
                <a:alpha val="67843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104775"/>
              <a:ext cx="628277" cy="2128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312826" y="-3390455"/>
            <a:ext cx="7770402" cy="7770402"/>
          </a:xfrm>
          <a:custGeom>
            <a:avLst/>
            <a:gdLst/>
            <a:ahLst/>
            <a:cxnLst/>
            <a:rect l="l" t="t" r="r" b="b"/>
            <a:pathLst>
              <a:path w="7770402" h="7770402">
                <a:moveTo>
                  <a:pt x="0" y="0"/>
                </a:moveTo>
                <a:lnTo>
                  <a:pt x="7770402" y="0"/>
                </a:lnTo>
                <a:lnTo>
                  <a:pt x="7770402" y="7770402"/>
                </a:lnTo>
                <a:lnTo>
                  <a:pt x="0" y="77704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8" name="Group 8"/>
          <p:cNvGrpSpPr/>
          <p:nvPr/>
        </p:nvGrpSpPr>
        <p:grpSpPr>
          <a:xfrm>
            <a:off x="14505439" y="4262865"/>
            <a:ext cx="1464045" cy="146404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1868" y="4613895"/>
            <a:ext cx="16457432" cy="1599580"/>
            <a:chOff x="0" y="0"/>
            <a:chExt cx="4334468" cy="4212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34468" cy="421289"/>
            </a:xfrm>
            <a:custGeom>
              <a:avLst/>
              <a:gdLst/>
              <a:ahLst/>
              <a:cxnLst/>
              <a:rect l="l" t="t" r="r" b="b"/>
              <a:pathLst>
                <a:path w="4334468" h="421289">
                  <a:moveTo>
                    <a:pt x="0" y="0"/>
                  </a:moveTo>
                  <a:lnTo>
                    <a:pt x="4334468" y="0"/>
                  </a:lnTo>
                  <a:lnTo>
                    <a:pt x="4334468" y="421289"/>
                  </a:lnTo>
                  <a:lnTo>
                    <a:pt x="0" y="421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29CA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34468" cy="459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8817" y="2540294"/>
            <a:ext cx="6254407" cy="625440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>
                <a:alpha val="6588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4485342" y="-3011985"/>
            <a:ext cx="6882590" cy="6882590"/>
          </a:xfrm>
          <a:custGeom>
            <a:avLst/>
            <a:gdLst/>
            <a:ahLst/>
            <a:cxnLst/>
            <a:rect l="l" t="t" r="r" b="b"/>
            <a:pathLst>
              <a:path w="6882590" h="6882590">
                <a:moveTo>
                  <a:pt x="0" y="0"/>
                </a:moveTo>
                <a:lnTo>
                  <a:pt x="6882591" y="0"/>
                </a:lnTo>
                <a:lnTo>
                  <a:pt x="6882591" y="6882590"/>
                </a:lnTo>
                <a:lnTo>
                  <a:pt x="0" y="688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0" name="Group 10"/>
          <p:cNvGrpSpPr/>
          <p:nvPr/>
        </p:nvGrpSpPr>
        <p:grpSpPr>
          <a:xfrm>
            <a:off x="15854951" y="4167288"/>
            <a:ext cx="1725187" cy="172518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2241452" y="8314600"/>
            <a:ext cx="4482905" cy="448290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273417" y="2752767"/>
            <a:ext cx="674278" cy="67427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872468" y="7404100"/>
            <a:ext cx="9386832" cy="1599580"/>
            <a:chOff x="0" y="0"/>
            <a:chExt cx="2472252" cy="42128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72252" cy="421289"/>
            </a:xfrm>
            <a:custGeom>
              <a:avLst/>
              <a:gdLst/>
              <a:ahLst/>
              <a:cxnLst/>
              <a:rect l="l" t="t" r="r" b="b"/>
              <a:pathLst>
                <a:path w="2472252" h="421289">
                  <a:moveTo>
                    <a:pt x="0" y="0"/>
                  </a:moveTo>
                  <a:lnTo>
                    <a:pt x="2472252" y="0"/>
                  </a:lnTo>
                  <a:lnTo>
                    <a:pt x="2472252" y="421289"/>
                  </a:lnTo>
                  <a:lnTo>
                    <a:pt x="0" y="421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29CAF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472252" cy="459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8236237" y="429310"/>
            <a:ext cx="1815526" cy="1453897"/>
          </a:xfrm>
          <a:custGeom>
            <a:avLst/>
            <a:gdLst/>
            <a:ahLst/>
            <a:cxnLst/>
            <a:rect l="l" t="t" r="r" b="b"/>
            <a:pathLst>
              <a:path w="1815526" h="1453897">
                <a:moveTo>
                  <a:pt x="0" y="0"/>
                </a:moveTo>
                <a:lnTo>
                  <a:pt x="1815526" y="0"/>
                </a:lnTo>
                <a:lnTo>
                  <a:pt x="1815526" y="1453897"/>
                </a:lnTo>
                <a:lnTo>
                  <a:pt x="0" y="14538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2241452" y="2193015"/>
            <a:ext cx="13304928" cy="1167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8000" b="1" spc="656">
                <a:solidFill>
                  <a:srgbClr val="004E62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ĐỒ ÁN TỐT NGHIỆP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675748" y="3350845"/>
            <a:ext cx="8659252" cy="7124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004E62"/>
                </a:solidFill>
                <a:latin typeface="Montserrat"/>
                <a:ea typeface="Montserrat"/>
                <a:cs typeface="Montserrat"/>
                <a:sym typeface="Montserrat"/>
              </a:rPr>
              <a:t>KHOA CÔNG NGHỆ THÔNG TIN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8303" y="4758055"/>
            <a:ext cx="15991394" cy="145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>
                <a:solidFill>
                  <a:srgbClr val="000000">
                    <a:alpha val="76863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ĐỀ TÀI: “XÂY DỰNG WEBSITE BÁN SÁCH CHO CỬA HÀNG </a:t>
            </a:r>
          </a:p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b="1">
                <a:solidFill>
                  <a:srgbClr val="000000">
                    <a:alpha val="76863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BOOKSTORE BẰNG ANGULAR”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13445" y="7404100"/>
            <a:ext cx="9566694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GIẢNG VIÊN HƯỚNG DẪN: ThS. Ngô Thị Thanh Hòa 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SINH VIÊN THỰC HIỆN: Nguyễn Thị Trang - 2021602937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LỚP: CNTT03 – K16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793940" y="9518030"/>
            <a:ext cx="5122460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Hà</a:t>
            </a:r>
            <a:r>
              <a:rPr lang="en-US" sz="21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Nội</a:t>
            </a:r>
            <a:r>
              <a:rPr lang="en-US" sz="21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ngày</a:t>
            </a:r>
            <a:r>
              <a:rPr lang="en-US" sz="21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27 </a:t>
            </a:r>
            <a:r>
              <a:rPr lang="en-US" sz="21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tháng</a:t>
            </a:r>
            <a:r>
              <a:rPr lang="en-US" sz="21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05 </a:t>
            </a:r>
            <a:r>
              <a:rPr lang="en-US" sz="21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năm</a:t>
            </a:r>
            <a:r>
              <a:rPr lang="en-US" sz="21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3200263" cy="10287000"/>
            <a:chOff x="0" y="0"/>
            <a:chExt cx="580243" cy="18651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0243" cy="1865146"/>
            </a:xfrm>
            <a:custGeom>
              <a:avLst/>
              <a:gdLst/>
              <a:ahLst/>
              <a:cxnLst/>
              <a:rect l="l" t="t" r="r" b="b"/>
              <a:pathLst>
                <a:path w="580243" h="1865146">
                  <a:moveTo>
                    <a:pt x="0" y="0"/>
                  </a:moveTo>
                  <a:lnTo>
                    <a:pt x="580243" y="0"/>
                  </a:lnTo>
                  <a:lnTo>
                    <a:pt x="580243" y="1865146"/>
                  </a:lnTo>
                  <a:lnTo>
                    <a:pt x="0" y="1865146"/>
                  </a:ln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80243" cy="19032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485342" y="-3011985"/>
            <a:ext cx="6882590" cy="6882590"/>
          </a:xfrm>
          <a:custGeom>
            <a:avLst/>
            <a:gdLst/>
            <a:ahLst/>
            <a:cxnLst/>
            <a:rect l="l" t="t" r="r" b="b"/>
            <a:pathLst>
              <a:path w="6882590" h="6882590">
                <a:moveTo>
                  <a:pt x="0" y="0"/>
                </a:moveTo>
                <a:lnTo>
                  <a:pt x="6882591" y="0"/>
                </a:lnTo>
                <a:lnTo>
                  <a:pt x="6882591" y="6882590"/>
                </a:lnTo>
                <a:lnTo>
                  <a:pt x="0" y="688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600131" y="1333473"/>
            <a:ext cx="7226019" cy="7203265"/>
          </a:xfrm>
          <a:custGeom>
            <a:avLst/>
            <a:gdLst/>
            <a:ahLst/>
            <a:cxnLst/>
            <a:rect l="l" t="t" r="r" b="b"/>
            <a:pathLst>
              <a:path w="7226019" h="7203265">
                <a:moveTo>
                  <a:pt x="0" y="0"/>
                </a:moveTo>
                <a:lnTo>
                  <a:pt x="7226019" y="0"/>
                </a:lnTo>
                <a:lnTo>
                  <a:pt x="7226019" y="7203265"/>
                </a:lnTo>
                <a:lnTo>
                  <a:pt x="0" y="72032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905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547773" y="2648680"/>
            <a:ext cx="9692622" cy="5888058"/>
          </a:xfrm>
          <a:custGeom>
            <a:avLst/>
            <a:gdLst/>
            <a:ahLst/>
            <a:cxnLst/>
            <a:rect l="l" t="t" r="r" b="b"/>
            <a:pathLst>
              <a:path w="9692622" h="5888058">
                <a:moveTo>
                  <a:pt x="0" y="0"/>
                </a:moveTo>
                <a:lnTo>
                  <a:pt x="9692621" y="0"/>
                </a:lnTo>
                <a:lnTo>
                  <a:pt x="9692621" y="5888058"/>
                </a:lnTo>
                <a:lnTo>
                  <a:pt x="0" y="58880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57" b="-5557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547773" y="917301"/>
            <a:ext cx="8184678" cy="1866741"/>
          </a:xfrm>
          <a:custGeom>
            <a:avLst/>
            <a:gdLst/>
            <a:ahLst/>
            <a:cxnLst/>
            <a:rect l="l" t="t" r="r" b="b"/>
            <a:pathLst>
              <a:path w="8184678" h="1866741">
                <a:moveTo>
                  <a:pt x="0" y="0"/>
                </a:moveTo>
                <a:lnTo>
                  <a:pt x="8184677" y="0"/>
                </a:lnTo>
                <a:lnTo>
                  <a:pt x="8184677" y="1866742"/>
                </a:lnTo>
                <a:lnTo>
                  <a:pt x="0" y="18667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065" b="-2065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565031" y="1417550"/>
            <a:ext cx="7859964" cy="60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TỔNG QUAN ĐỀ TÀI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65031" y="2889416"/>
            <a:ext cx="7859964" cy="60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NỘI DUNG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41385" y="4436911"/>
            <a:ext cx="7859964" cy="60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PHƯƠNG PHÁP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80430" y="5946306"/>
            <a:ext cx="7859964" cy="60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KẾT QUẢ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50581" y="7455701"/>
            <a:ext cx="7859964" cy="60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TỔNG KẾT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8620587"/>
            <a:ext cx="18288000" cy="2625302"/>
            <a:chOff x="0" y="0"/>
            <a:chExt cx="3315816" cy="4759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15816" cy="475996"/>
            </a:xfrm>
            <a:custGeom>
              <a:avLst/>
              <a:gdLst/>
              <a:ahLst/>
              <a:cxnLst/>
              <a:rect l="l" t="t" r="r" b="b"/>
              <a:pathLst>
                <a:path w="3315816" h="475996">
                  <a:moveTo>
                    <a:pt x="0" y="0"/>
                  </a:moveTo>
                  <a:lnTo>
                    <a:pt x="3315816" y="0"/>
                  </a:lnTo>
                  <a:lnTo>
                    <a:pt x="3315816" y="475996"/>
                  </a:lnTo>
                  <a:lnTo>
                    <a:pt x="0" y="475996"/>
                  </a:lnTo>
                  <a:close/>
                </a:path>
              </a:pathLst>
            </a:custGeom>
            <a:solidFill>
              <a:srgbClr val="9FCFE7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315816" cy="514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002220" y="6839935"/>
            <a:ext cx="7339700" cy="4405953"/>
          </a:xfrm>
          <a:custGeom>
            <a:avLst/>
            <a:gdLst/>
            <a:ahLst/>
            <a:cxnLst/>
            <a:rect l="l" t="t" r="r" b="b"/>
            <a:pathLst>
              <a:path w="7339700" h="4405953">
                <a:moveTo>
                  <a:pt x="0" y="0"/>
                </a:moveTo>
                <a:lnTo>
                  <a:pt x="7339699" y="0"/>
                </a:lnTo>
                <a:lnTo>
                  <a:pt x="7339699" y="4405954"/>
                </a:lnTo>
                <a:lnTo>
                  <a:pt x="0" y="44059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831686" y="2457495"/>
            <a:ext cx="6273208" cy="5246683"/>
          </a:xfrm>
          <a:custGeom>
            <a:avLst/>
            <a:gdLst/>
            <a:ahLst/>
            <a:cxnLst/>
            <a:rect l="l" t="t" r="r" b="b"/>
            <a:pathLst>
              <a:path w="6273208" h="5246683">
                <a:moveTo>
                  <a:pt x="0" y="0"/>
                </a:moveTo>
                <a:lnTo>
                  <a:pt x="6273208" y="0"/>
                </a:lnTo>
                <a:lnTo>
                  <a:pt x="6273208" y="5246683"/>
                </a:lnTo>
                <a:lnTo>
                  <a:pt x="0" y="52466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761953" y="2430445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96021" y="541963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9"/>
              </a:lnSpc>
            </a:pPr>
            <a:r>
              <a:rPr lang="en-US" sz="8199" b="1" spc="360" dirty="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TỔNG QUAN ĐỀ TÀI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06714" y="2381295"/>
            <a:ext cx="10438286" cy="6464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Công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nghệ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thông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tin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ngày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càng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phát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triển</a:t>
            </a:r>
            <a:endParaRPr lang="en-US" sz="3799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706714" y="3550408"/>
            <a:ext cx="10057286" cy="6464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Nhiều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website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thương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mại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điện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tử</a:t>
            </a:r>
            <a:r>
              <a:rPr lang="en-US" sz="37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ra </a:t>
            </a:r>
            <a:r>
              <a:rPr lang="en-US" sz="3799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đời</a:t>
            </a:r>
            <a:endParaRPr lang="en-US" sz="3799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710133" y="4809234"/>
            <a:ext cx="1061976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người ngày càng chú trọng vào tri thức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19480" y="5950965"/>
            <a:ext cx="11191969" cy="712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=&gt; Thực hiện website bán sách</a:t>
            </a:r>
          </a:p>
        </p:txBody>
      </p:sp>
      <p:sp>
        <p:nvSpPr>
          <p:cNvPr id="14" name="Freeform 14"/>
          <p:cNvSpPr/>
          <p:nvPr/>
        </p:nvSpPr>
        <p:spPr>
          <a:xfrm>
            <a:off x="5761953" y="363089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5761953" y="4831335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624073" y="-29227"/>
            <a:ext cx="4626609" cy="9616611"/>
            <a:chOff x="0" y="0"/>
            <a:chExt cx="716359" cy="14889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6359" cy="1488984"/>
            </a:xfrm>
            <a:custGeom>
              <a:avLst/>
              <a:gdLst/>
              <a:ahLst/>
              <a:cxnLst/>
              <a:rect l="l" t="t" r="r" b="b"/>
              <a:pathLst>
                <a:path w="716359" h="1488984">
                  <a:moveTo>
                    <a:pt x="238915" y="1469915"/>
                  </a:moveTo>
                  <a:cubicBezTo>
                    <a:pt x="275641" y="1481429"/>
                    <a:pt x="317394" y="1488984"/>
                    <a:pt x="358372" y="1488984"/>
                  </a:cubicBezTo>
                  <a:cubicBezTo>
                    <a:pt x="399352" y="1488984"/>
                    <a:pt x="438785" y="1482507"/>
                    <a:pt x="475124" y="1470993"/>
                  </a:cubicBezTo>
                  <a:cubicBezTo>
                    <a:pt x="475898" y="1470634"/>
                    <a:pt x="476671" y="1470634"/>
                    <a:pt x="477444" y="1470275"/>
                  </a:cubicBezTo>
                  <a:cubicBezTo>
                    <a:pt x="613912" y="1424219"/>
                    <a:pt x="714426" y="1302605"/>
                    <a:pt x="716359" y="1145462"/>
                  </a:cubicBezTo>
                  <a:lnTo>
                    <a:pt x="716359" y="0"/>
                  </a:lnTo>
                  <a:lnTo>
                    <a:pt x="0" y="0"/>
                  </a:lnTo>
                  <a:lnTo>
                    <a:pt x="0" y="1144612"/>
                  </a:lnTo>
                  <a:cubicBezTo>
                    <a:pt x="1933" y="1303324"/>
                    <a:pt x="100901" y="1424939"/>
                    <a:pt x="238915" y="1469915"/>
                  </a:cubicBezTo>
                  <a:close/>
                </a:path>
              </a:pathLst>
            </a:custGeom>
            <a:solidFill>
              <a:srgbClr val="9FCFE7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16359" cy="1400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19378" y="2038272"/>
            <a:ext cx="8693704" cy="707278"/>
            <a:chOff x="0" y="0"/>
            <a:chExt cx="1486637" cy="1209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86637" cy="120946"/>
            </a:xfrm>
            <a:custGeom>
              <a:avLst/>
              <a:gdLst/>
              <a:ahLst/>
              <a:cxnLst/>
              <a:rect l="l" t="t" r="r" b="b"/>
              <a:pathLst>
                <a:path w="1486637" h="120946">
                  <a:moveTo>
                    <a:pt x="0" y="0"/>
                  </a:moveTo>
                  <a:lnTo>
                    <a:pt x="1486637" y="0"/>
                  </a:lnTo>
                  <a:lnTo>
                    <a:pt x="1486637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486637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539123" y="2171700"/>
            <a:ext cx="5075852" cy="564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5"/>
              </a:lnSpc>
            </a:pPr>
            <a:r>
              <a:rPr lang="en-US" sz="2746" b="1" dirty="0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MỤC TIÊU NGHIÊN CỨU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7444" y="2073521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 u="none" strike="noStrike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-1419378" y="3975388"/>
            <a:ext cx="9676532" cy="707278"/>
            <a:chOff x="0" y="0"/>
            <a:chExt cx="1654702" cy="1209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54702" cy="120946"/>
            </a:xfrm>
            <a:custGeom>
              <a:avLst/>
              <a:gdLst/>
              <a:ahLst/>
              <a:cxnLst/>
              <a:rect l="l" t="t" r="r" b="b"/>
              <a:pathLst>
                <a:path w="1654702" h="120946">
                  <a:moveTo>
                    <a:pt x="0" y="0"/>
                  </a:moveTo>
                  <a:lnTo>
                    <a:pt x="1654702" y="0"/>
                  </a:lnTo>
                  <a:lnTo>
                    <a:pt x="1654702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654702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539123" y="4070360"/>
            <a:ext cx="5075852" cy="564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5"/>
              </a:lnSpc>
            </a:pPr>
            <a:r>
              <a:rPr lang="en-US" sz="2746" b="1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PHẠM VI NGHIÊN CỨU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17444" y="3972180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02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-1419378" y="6079036"/>
            <a:ext cx="10317678" cy="707278"/>
            <a:chOff x="0" y="0"/>
            <a:chExt cx="1764339" cy="12094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64339" cy="120946"/>
            </a:xfrm>
            <a:custGeom>
              <a:avLst/>
              <a:gdLst/>
              <a:ahLst/>
              <a:cxnLst/>
              <a:rect l="l" t="t" r="r" b="b"/>
              <a:pathLst>
                <a:path w="1764339" h="120946">
                  <a:moveTo>
                    <a:pt x="0" y="0"/>
                  </a:moveTo>
                  <a:lnTo>
                    <a:pt x="1764339" y="0"/>
                  </a:lnTo>
                  <a:lnTo>
                    <a:pt x="1764339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764339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539123" y="6174007"/>
            <a:ext cx="5075852" cy="564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5"/>
              </a:lnSpc>
            </a:pPr>
            <a:r>
              <a:rPr lang="en-US" sz="2746" b="1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NHIỆM VỤ NGHIÊN CỨU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17444" y="6075828"/>
            <a:ext cx="1521678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03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-1344661" y="8182684"/>
            <a:ext cx="11187196" cy="707278"/>
            <a:chOff x="0" y="0"/>
            <a:chExt cx="1913028" cy="12094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913028" cy="120946"/>
            </a:xfrm>
            <a:custGeom>
              <a:avLst/>
              <a:gdLst/>
              <a:ahLst/>
              <a:cxnLst/>
              <a:rect l="l" t="t" r="r" b="b"/>
              <a:pathLst>
                <a:path w="1913028" h="120946">
                  <a:moveTo>
                    <a:pt x="0" y="0"/>
                  </a:moveTo>
                  <a:lnTo>
                    <a:pt x="1913028" y="0"/>
                  </a:lnTo>
                  <a:lnTo>
                    <a:pt x="1913028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04775"/>
              <a:ext cx="1913028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633784" y="8277655"/>
            <a:ext cx="5623369" cy="564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5"/>
              </a:lnSpc>
            </a:pPr>
            <a:r>
              <a:rPr lang="en-US" sz="2746" b="1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ĐỐI TƯỢNG NGHIÊN CỨU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92161" y="8179476"/>
            <a:ext cx="1521678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 dirty="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NỘI DUNG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624073" y="-29227"/>
            <a:ext cx="4626609" cy="9616611"/>
            <a:chOff x="0" y="0"/>
            <a:chExt cx="716359" cy="14889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6359" cy="1488984"/>
            </a:xfrm>
            <a:custGeom>
              <a:avLst/>
              <a:gdLst/>
              <a:ahLst/>
              <a:cxnLst/>
              <a:rect l="l" t="t" r="r" b="b"/>
              <a:pathLst>
                <a:path w="716359" h="1488984">
                  <a:moveTo>
                    <a:pt x="238915" y="1469915"/>
                  </a:moveTo>
                  <a:cubicBezTo>
                    <a:pt x="275641" y="1481429"/>
                    <a:pt x="317394" y="1488984"/>
                    <a:pt x="358372" y="1488984"/>
                  </a:cubicBezTo>
                  <a:cubicBezTo>
                    <a:pt x="399352" y="1488984"/>
                    <a:pt x="438785" y="1482507"/>
                    <a:pt x="475124" y="1470993"/>
                  </a:cubicBezTo>
                  <a:cubicBezTo>
                    <a:pt x="475898" y="1470634"/>
                    <a:pt x="476671" y="1470634"/>
                    <a:pt x="477444" y="1470275"/>
                  </a:cubicBezTo>
                  <a:cubicBezTo>
                    <a:pt x="613912" y="1424219"/>
                    <a:pt x="714426" y="1302605"/>
                    <a:pt x="716359" y="1145462"/>
                  </a:cubicBezTo>
                  <a:lnTo>
                    <a:pt x="716359" y="0"/>
                  </a:lnTo>
                  <a:lnTo>
                    <a:pt x="0" y="0"/>
                  </a:lnTo>
                  <a:lnTo>
                    <a:pt x="0" y="1144612"/>
                  </a:lnTo>
                  <a:cubicBezTo>
                    <a:pt x="1933" y="1303324"/>
                    <a:pt x="100901" y="1424939"/>
                    <a:pt x="238915" y="1469915"/>
                  </a:cubicBezTo>
                  <a:close/>
                </a:path>
              </a:pathLst>
            </a:custGeom>
            <a:solidFill>
              <a:srgbClr val="9FCFE7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16359" cy="1400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19378" y="2038272"/>
            <a:ext cx="9796660" cy="707278"/>
            <a:chOff x="0" y="0"/>
            <a:chExt cx="1675244" cy="1209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75244" cy="120946"/>
            </a:xfrm>
            <a:custGeom>
              <a:avLst/>
              <a:gdLst/>
              <a:ahLst/>
              <a:cxnLst/>
              <a:rect l="l" t="t" r="r" b="b"/>
              <a:pathLst>
                <a:path w="1675244" h="120946">
                  <a:moveTo>
                    <a:pt x="0" y="0"/>
                  </a:moveTo>
                  <a:lnTo>
                    <a:pt x="1675244" y="0"/>
                  </a:lnTo>
                  <a:lnTo>
                    <a:pt x="1675244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675244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539123" y="2086811"/>
            <a:ext cx="5973557" cy="7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</a:pPr>
            <a:r>
              <a:rPr lang="en-US" sz="3646" b="1" dirty="0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MỤC TIÊU NGHIÊN CỨU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7444" y="2073521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 u="none" strike="noStrike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NỘI DUNG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42630" y="3676220"/>
            <a:ext cx="810039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Xây dựng một website bán sách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42630" y="4719523"/>
            <a:ext cx="10463392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Tối ưu hóa hiệu suất và quản lý mã nguồn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42630" y="5762825"/>
            <a:ext cx="10348916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Quản lý sản phẩm và danh mục linh hoạt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42630" y="6806128"/>
            <a:ext cx="8017741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Xác thực và quản lý người dùng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42630" y="7849431"/>
            <a:ext cx="8320823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Chức năng giỏ hàng và đặt hàng</a:t>
            </a:r>
          </a:p>
        </p:txBody>
      </p:sp>
      <p:sp>
        <p:nvSpPr>
          <p:cNvPr id="17" name="Freeform 17"/>
          <p:cNvSpPr/>
          <p:nvPr/>
        </p:nvSpPr>
        <p:spPr>
          <a:xfrm>
            <a:off x="1066789" y="368781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83237" y="471499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017444" y="574217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033892" y="676935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050340" y="779653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6338" y="1575908"/>
            <a:ext cx="4890162" cy="6902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624073" y="-29227"/>
            <a:ext cx="4626609" cy="9616611"/>
            <a:chOff x="0" y="0"/>
            <a:chExt cx="716359" cy="14889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6359" cy="1488984"/>
            </a:xfrm>
            <a:custGeom>
              <a:avLst/>
              <a:gdLst/>
              <a:ahLst/>
              <a:cxnLst/>
              <a:rect l="l" t="t" r="r" b="b"/>
              <a:pathLst>
                <a:path w="716359" h="1488984">
                  <a:moveTo>
                    <a:pt x="238915" y="1469915"/>
                  </a:moveTo>
                  <a:cubicBezTo>
                    <a:pt x="275641" y="1481429"/>
                    <a:pt x="317394" y="1488984"/>
                    <a:pt x="358372" y="1488984"/>
                  </a:cubicBezTo>
                  <a:cubicBezTo>
                    <a:pt x="399352" y="1488984"/>
                    <a:pt x="438785" y="1482507"/>
                    <a:pt x="475124" y="1470993"/>
                  </a:cubicBezTo>
                  <a:cubicBezTo>
                    <a:pt x="475898" y="1470634"/>
                    <a:pt x="476671" y="1470634"/>
                    <a:pt x="477444" y="1470275"/>
                  </a:cubicBezTo>
                  <a:cubicBezTo>
                    <a:pt x="613912" y="1424219"/>
                    <a:pt x="714426" y="1302605"/>
                    <a:pt x="716359" y="1145462"/>
                  </a:cubicBezTo>
                  <a:lnTo>
                    <a:pt x="716359" y="0"/>
                  </a:lnTo>
                  <a:lnTo>
                    <a:pt x="0" y="0"/>
                  </a:lnTo>
                  <a:lnTo>
                    <a:pt x="0" y="1144612"/>
                  </a:lnTo>
                  <a:cubicBezTo>
                    <a:pt x="1933" y="1303324"/>
                    <a:pt x="100901" y="1424939"/>
                    <a:pt x="238915" y="1469915"/>
                  </a:cubicBezTo>
                  <a:close/>
                </a:path>
              </a:pathLst>
            </a:custGeom>
            <a:solidFill>
              <a:srgbClr val="9FCFE7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16359" cy="1400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19378" y="2038272"/>
            <a:ext cx="9480301" cy="707278"/>
            <a:chOff x="0" y="0"/>
            <a:chExt cx="1621146" cy="1209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21146" cy="120946"/>
            </a:xfrm>
            <a:custGeom>
              <a:avLst/>
              <a:gdLst/>
              <a:ahLst/>
              <a:cxnLst/>
              <a:rect l="l" t="t" r="r" b="b"/>
              <a:pathLst>
                <a:path w="1621146" h="120946">
                  <a:moveTo>
                    <a:pt x="0" y="0"/>
                  </a:moveTo>
                  <a:lnTo>
                    <a:pt x="1621146" y="0"/>
                  </a:lnTo>
                  <a:lnTo>
                    <a:pt x="1621146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621146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028700" y="3624247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17444" y="4978702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7444" y="6457185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853934" y="2832254"/>
            <a:ext cx="4166886" cy="4114800"/>
          </a:xfrm>
          <a:custGeom>
            <a:avLst/>
            <a:gdLst/>
            <a:ahLst/>
            <a:cxnLst/>
            <a:rect l="l" t="t" r="r" b="b"/>
            <a:pathLst>
              <a:path w="4166886" h="4114800">
                <a:moveTo>
                  <a:pt x="0" y="0"/>
                </a:moveTo>
                <a:lnTo>
                  <a:pt x="4166886" y="0"/>
                </a:lnTo>
                <a:lnTo>
                  <a:pt x="41668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539123" y="2086811"/>
            <a:ext cx="5973557" cy="7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</a:pPr>
            <a:r>
              <a:rPr lang="en-US" sz="3646" b="1" dirty="0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PHẠM VI NGHIÊN CỨU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7444" y="2073521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 u="none" strike="noStrike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NỘI DUNG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397690" y="3621135"/>
            <a:ext cx="5392223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Chức năng bán hàng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97690" y="4975590"/>
            <a:ext cx="5013283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Chức năng quản lý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97690" y="6475726"/>
            <a:ext cx="10784446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Ngôn ngữ sử dụng: Sử dụng ngôn ngữ </a:t>
            </a:r>
          </a:p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Tiếng Việt cho trang web.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624073" y="-29227"/>
            <a:ext cx="4626609" cy="9616611"/>
            <a:chOff x="0" y="0"/>
            <a:chExt cx="716359" cy="14889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6359" cy="1488984"/>
            </a:xfrm>
            <a:custGeom>
              <a:avLst/>
              <a:gdLst/>
              <a:ahLst/>
              <a:cxnLst/>
              <a:rect l="l" t="t" r="r" b="b"/>
              <a:pathLst>
                <a:path w="716359" h="1488984">
                  <a:moveTo>
                    <a:pt x="238915" y="1469915"/>
                  </a:moveTo>
                  <a:cubicBezTo>
                    <a:pt x="275641" y="1481429"/>
                    <a:pt x="317394" y="1488984"/>
                    <a:pt x="358372" y="1488984"/>
                  </a:cubicBezTo>
                  <a:cubicBezTo>
                    <a:pt x="399352" y="1488984"/>
                    <a:pt x="438785" y="1482507"/>
                    <a:pt x="475124" y="1470993"/>
                  </a:cubicBezTo>
                  <a:cubicBezTo>
                    <a:pt x="475898" y="1470634"/>
                    <a:pt x="476671" y="1470634"/>
                    <a:pt x="477444" y="1470275"/>
                  </a:cubicBezTo>
                  <a:cubicBezTo>
                    <a:pt x="613912" y="1424219"/>
                    <a:pt x="714426" y="1302605"/>
                    <a:pt x="716359" y="1145462"/>
                  </a:cubicBezTo>
                  <a:lnTo>
                    <a:pt x="716359" y="0"/>
                  </a:lnTo>
                  <a:lnTo>
                    <a:pt x="0" y="0"/>
                  </a:lnTo>
                  <a:lnTo>
                    <a:pt x="0" y="1144612"/>
                  </a:lnTo>
                  <a:cubicBezTo>
                    <a:pt x="1933" y="1303324"/>
                    <a:pt x="100901" y="1424939"/>
                    <a:pt x="238915" y="1469915"/>
                  </a:cubicBezTo>
                  <a:close/>
                </a:path>
              </a:pathLst>
            </a:custGeom>
            <a:solidFill>
              <a:srgbClr val="9FCFE7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16359" cy="1400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19378" y="2038272"/>
            <a:ext cx="9796660" cy="707278"/>
            <a:chOff x="0" y="0"/>
            <a:chExt cx="1675244" cy="1209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75244" cy="120946"/>
            </a:xfrm>
            <a:custGeom>
              <a:avLst/>
              <a:gdLst/>
              <a:ahLst/>
              <a:cxnLst/>
              <a:rect l="l" t="t" r="r" b="b"/>
              <a:pathLst>
                <a:path w="1675244" h="120946">
                  <a:moveTo>
                    <a:pt x="0" y="0"/>
                  </a:moveTo>
                  <a:lnTo>
                    <a:pt x="1675244" y="0"/>
                  </a:lnTo>
                  <a:lnTo>
                    <a:pt x="1675244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675244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066789" y="368781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83237" y="471499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7444" y="574217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33892" y="676935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50340" y="779653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932347" y="2554783"/>
            <a:ext cx="4318334" cy="4431127"/>
          </a:xfrm>
          <a:custGeom>
            <a:avLst/>
            <a:gdLst/>
            <a:ahLst/>
            <a:cxnLst/>
            <a:rect l="l" t="t" r="r" b="b"/>
            <a:pathLst>
              <a:path w="4318334" h="4431127">
                <a:moveTo>
                  <a:pt x="0" y="0"/>
                </a:moveTo>
                <a:lnTo>
                  <a:pt x="4318335" y="0"/>
                </a:lnTo>
                <a:lnTo>
                  <a:pt x="4318335" y="4431127"/>
                </a:lnTo>
                <a:lnTo>
                  <a:pt x="0" y="44311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539123" y="2086811"/>
            <a:ext cx="5973557" cy="7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</a:pPr>
            <a:r>
              <a:rPr lang="en-US" sz="3646" b="1" dirty="0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NHIỆM VỤ NGHIÊN CỨU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7444" y="2073521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 u="none" strike="noStrike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NỘI DUNG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42630" y="3676220"/>
            <a:ext cx="810039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Khảo sát hệ thống.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42630" y="4719523"/>
            <a:ext cx="10463392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 i="1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Phân tích chức năng hệ thống.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42630" y="5762825"/>
            <a:ext cx="10348916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Phân tích thiết kế cơ sở dữ liệu.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42630" y="6806128"/>
            <a:ext cx="8017741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Phân tích thiết kế chương trình.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42630" y="7849431"/>
            <a:ext cx="8320823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Phân tích thiết kế giao diệnngườidùngvà giao diện quản lý.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624073" y="-29227"/>
            <a:ext cx="4626609" cy="9616611"/>
            <a:chOff x="0" y="0"/>
            <a:chExt cx="716359" cy="14889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6359" cy="1488984"/>
            </a:xfrm>
            <a:custGeom>
              <a:avLst/>
              <a:gdLst/>
              <a:ahLst/>
              <a:cxnLst/>
              <a:rect l="l" t="t" r="r" b="b"/>
              <a:pathLst>
                <a:path w="716359" h="1488984">
                  <a:moveTo>
                    <a:pt x="238915" y="1469915"/>
                  </a:moveTo>
                  <a:cubicBezTo>
                    <a:pt x="275641" y="1481429"/>
                    <a:pt x="317394" y="1488984"/>
                    <a:pt x="358372" y="1488984"/>
                  </a:cubicBezTo>
                  <a:cubicBezTo>
                    <a:pt x="399352" y="1488984"/>
                    <a:pt x="438785" y="1482507"/>
                    <a:pt x="475124" y="1470993"/>
                  </a:cubicBezTo>
                  <a:cubicBezTo>
                    <a:pt x="475898" y="1470634"/>
                    <a:pt x="476671" y="1470634"/>
                    <a:pt x="477444" y="1470275"/>
                  </a:cubicBezTo>
                  <a:cubicBezTo>
                    <a:pt x="613912" y="1424219"/>
                    <a:pt x="714426" y="1302605"/>
                    <a:pt x="716359" y="1145462"/>
                  </a:cubicBezTo>
                  <a:lnTo>
                    <a:pt x="716359" y="0"/>
                  </a:lnTo>
                  <a:lnTo>
                    <a:pt x="0" y="0"/>
                  </a:lnTo>
                  <a:lnTo>
                    <a:pt x="0" y="1144612"/>
                  </a:lnTo>
                  <a:cubicBezTo>
                    <a:pt x="1933" y="1303324"/>
                    <a:pt x="100901" y="1424939"/>
                    <a:pt x="238915" y="1469915"/>
                  </a:cubicBezTo>
                  <a:close/>
                </a:path>
              </a:pathLst>
            </a:custGeom>
            <a:solidFill>
              <a:srgbClr val="9FCFE7">
                <a:alpha val="4470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716359" cy="1400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19378" y="2038272"/>
            <a:ext cx="10248417" cy="707278"/>
            <a:chOff x="0" y="0"/>
            <a:chExt cx="1752495" cy="1209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52495" cy="120946"/>
            </a:xfrm>
            <a:custGeom>
              <a:avLst/>
              <a:gdLst/>
              <a:ahLst/>
              <a:cxnLst/>
              <a:rect l="l" t="t" r="r" b="b"/>
              <a:pathLst>
                <a:path w="1752495" h="120946">
                  <a:moveTo>
                    <a:pt x="0" y="0"/>
                  </a:moveTo>
                  <a:lnTo>
                    <a:pt x="1752495" y="0"/>
                  </a:lnTo>
                  <a:lnTo>
                    <a:pt x="1752495" y="120946"/>
                  </a:lnTo>
                  <a:lnTo>
                    <a:pt x="0" y="120946"/>
                  </a:lnTo>
                  <a:close/>
                </a:path>
              </a:pathLst>
            </a:custGeom>
            <a:solidFill>
              <a:srgbClr val="9FCFE7">
                <a:alpha val="43922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752495" cy="2257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24640" lvl="1" indent="-212320" algn="l">
                <a:lnSpc>
                  <a:spcPts val="3441"/>
                </a:lnSpc>
                <a:spcBef>
                  <a:spcPct val="0"/>
                </a:spcBef>
                <a:buFont typeface="Arial"/>
                <a:buChar char="•"/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066789" y="368781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83237" y="471499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17444" y="5742170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0" y="0"/>
                </a:lnTo>
                <a:lnTo>
                  <a:pt x="624330" y="624331"/>
                </a:lnTo>
                <a:lnTo>
                  <a:pt x="0" y="6243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33892" y="676935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50340" y="7796531"/>
            <a:ext cx="624330" cy="624330"/>
          </a:xfrm>
          <a:custGeom>
            <a:avLst/>
            <a:gdLst/>
            <a:ahLst/>
            <a:cxnLst/>
            <a:rect l="l" t="t" r="r" b="b"/>
            <a:pathLst>
              <a:path w="624330" h="624330">
                <a:moveTo>
                  <a:pt x="0" y="0"/>
                </a:moveTo>
                <a:lnTo>
                  <a:pt x="624331" y="0"/>
                </a:lnTo>
                <a:lnTo>
                  <a:pt x="624331" y="624330"/>
                </a:lnTo>
                <a:lnTo>
                  <a:pt x="0" y="62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720879" y="1926643"/>
            <a:ext cx="4432996" cy="4946160"/>
          </a:xfrm>
          <a:custGeom>
            <a:avLst/>
            <a:gdLst/>
            <a:ahLst/>
            <a:cxnLst/>
            <a:rect l="l" t="t" r="r" b="b"/>
            <a:pathLst>
              <a:path w="4432996" h="4946160">
                <a:moveTo>
                  <a:pt x="0" y="0"/>
                </a:moveTo>
                <a:lnTo>
                  <a:pt x="4432996" y="0"/>
                </a:lnTo>
                <a:lnTo>
                  <a:pt x="4432996" y="4946160"/>
                </a:lnTo>
                <a:lnTo>
                  <a:pt x="0" y="49461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539123" y="2086811"/>
            <a:ext cx="6289916" cy="745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</a:pPr>
            <a:r>
              <a:rPr lang="en-US" sz="3646" b="1" dirty="0">
                <a:solidFill>
                  <a:srgbClr val="01070A"/>
                </a:solidFill>
                <a:latin typeface="Times New Roman" panose="02020603050405020304" pitchFamily="18" charset="0"/>
                <a:ea typeface="Now Bold"/>
                <a:cs typeface="Times New Roman" panose="02020603050405020304" pitchFamily="18" charset="0"/>
                <a:sym typeface="Now Bold"/>
              </a:rPr>
              <a:t>ĐỐI TƯỢNG NGHIÊN CỨU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7444" y="2073521"/>
            <a:ext cx="1380246" cy="107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71"/>
              </a:lnSpc>
              <a:spcBef>
                <a:spcPct val="0"/>
              </a:spcBef>
            </a:pPr>
            <a:r>
              <a:rPr lang="en-US" sz="6283" b="1" u="none" strike="noStrike">
                <a:solidFill>
                  <a:srgbClr val="01070A"/>
                </a:solidFill>
                <a:latin typeface="Now Heavy"/>
                <a:ea typeface="Now Heavy"/>
                <a:cs typeface="Now Heavy"/>
                <a:sym typeface="Now Heavy"/>
              </a:rPr>
              <a:t>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1040" y="474739"/>
            <a:ext cx="16463279" cy="974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9"/>
              </a:lnSpc>
            </a:pPr>
            <a:r>
              <a:rPr lang="en-US" sz="8199" b="1" spc="360">
                <a:solidFill>
                  <a:srgbClr val="428CE2"/>
                </a:solidFill>
                <a:latin typeface="Barlow Condensed Semi-Bold"/>
                <a:ea typeface="Barlow Condensed Semi-Bold"/>
                <a:cs typeface="Barlow Condensed Semi-Bold"/>
                <a:sym typeface="Barlow Condensed Semi-Bold"/>
              </a:rPr>
              <a:t>NỘI DUNG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42630" y="3676220"/>
            <a:ext cx="810039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Thị trường và người tiêu dùng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42630" y="4719523"/>
            <a:ext cx="10463392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 i="1">
                <a:solidFill>
                  <a:srgbClr val="00000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Phân tích đối thủ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42630" y="5762825"/>
            <a:ext cx="10348916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Sản phẩm và dịch vụ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42630" y="6806128"/>
            <a:ext cx="8017741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Kênh tiếp thị và quảng cáo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42630" y="7849431"/>
            <a:ext cx="8320823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Trải nghiệm người dùng và giao diện người dùng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635</Words>
  <Application>Microsoft Office PowerPoint</Application>
  <PresentationFormat>Custom</PresentationFormat>
  <Paragraphs>141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Barlow Condensed Bold</vt:lpstr>
      <vt:lpstr>Helvetica World</vt:lpstr>
      <vt:lpstr>Barlow Condensed Semi-Bold</vt:lpstr>
      <vt:lpstr>Now Heavy</vt:lpstr>
      <vt:lpstr>Calibri</vt:lpstr>
      <vt:lpstr>Arial</vt:lpstr>
      <vt:lpstr>Montserrat</vt:lpstr>
      <vt:lpstr>Montserrat Bold</vt:lpstr>
      <vt:lpstr>Montserrat Italics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Light Blue Minimalist Simple Literature Project Presentation</dc:title>
  <cp:lastModifiedBy>Nguyễn Thị Trang</cp:lastModifiedBy>
  <cp:revision>4</cp:revision>
  <dcterms:created xsi:type="dcterms:W3CDTF">2006-08-16T00:00:00Z</dcterms:created>
  <dcterms:modified xsi:type="dcterms:W3CDTF">2025-05-18T15:49:21Z</dcterms:modified>
  <dc:identifier>DAGnyGhJtqo</dc:identifier>
</cp:coreProperties>
</file>

<file path=docProps/thumbnail.jpeg>
</file>